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468" r:id="rId2"/>
    <p:sldId id="469" r:id="rId3"/>
    <p:sldId id="465" r:id="rId4"/>
    <p:sldId id="376" r:id="rId5"/>
    <p:sldId id="324" r:id="rId6"/>
    <p:sldId id="419" r:id="rId7"/>
    <p:sldId id="325" r:id="rId8"/>
    <p:sldId id="326" r:id="rId9"/>
    <p:sldId id="321" r:id="rId10"/>
    <p:sldId id="449" r:id="rId11"/>
    <p:sldId id="450" r:id="rId12"/>
    <p:sldId id="451" r:id="rId13"/>
    <p:sldId id="452" r:id="rId14"/>
    <p:sldId id="453" r:id="rId15"/>
    <p:sldId id="454" r:id="rId16"/>
    <p:sldId id="455" r:id="rId17"/>
    <p:sldId id="456" r:id="rId18"/>
    <p:sldId id="457" r:id="rId19"/>
    <p:sldId id="458" r:id="rId20"/>
    <p:sldId id="460" r:id="rId21"/>
    <p:sldId id="461" r:id="rId22"/>
    <p:sldId id="462" r:id="rId23"/>
    <p:sldId id="463" r:id="rId24"/>
    <p:sldId id="410" r:id="rId25"/>
  </p:sldIdLst>
  <p:sldSz cx="9144000" cy="6858000" type="screen4x3"/>
  <p:notesSz cx="6797675" cy="987425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AF9"/>
    <a:srgbClr val="3379CD"/>
    <a:srgbClr val="F7F4F5"/>
    <a:srgbClr val="BBD3EF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39" autoAdjust="0"/>
    <p:restoredTop sz="92374" autoAdjust="0"/>
  </p:normalViewPr>
  <p:slideViewPr>
    <p:cSldViewPr>
      <p:cViewPr>
        <p:scale>
          <a:sx n="70" d="100"/>
          <a:sy n="70" d="100"/>
        </p:scale>
        <p:origin x="-1086" y="-7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97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5659" cy="49371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9" cy="49371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DD9CB5-BFD4-49C5-9742-A0BAFD2B6555}" type="datetimeFigureOut">
              <a:rPr lang="tr-TR" smtClean="0"/>
              <a:pPr/>
              <a:t>10.02.2015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3" y="9378825"/>
            <a:ext cx="2945659" cy="4937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50445" y="9378825"/>
            <a:ext cx="2945659" cy="4937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3433AF-320A-4C87-8FF8-FC9116A0C1F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1762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5659" cy="49371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371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835CF-D5BA-4F62-A2FB-69E8B863DB73}" type="datetimeFigureOut">
              <a:rPr lang="tr-TR" smtClean="0"/>
              <a:pPr/>
              <a:t>10.02.2015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39775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79768" y="4690270"/>
            <a:ext cx="5438140" cy="44434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3" y="9378825"/>
            <a:ext cx="2945659" cy="4937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50445" y="9378825"/>
            <a:ext cx="2945659" cy="4937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FB158D-2703-4F37-A0F8-85F325B4453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5443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tr-TR" sz="15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B158D-2703-4F37-A0F8-85F325B4453D}" type="slidenum">
              <a:rPr lang="tr-TR" smtClean="0">
                <a:solidFill>
                  <a:prstClr val="black"/>
                </a:solidFill>
              </a:rPr>
              <a:pPr/>
              <a:t>1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/>
                </a:solidFill>
              </a:rPr>
              <a:t>1/40</a:t>
            </a:r>
            <a:endParaRPr lang="tr-T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sz="15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B158D-2703-4F37-A0F8-85F325B4453D}" type="slidenum">
              <a:rPr lang="tr-TR" smtClean="0">
                <a:solidFill>
                  <a:prstClr val="black"/>
                </a:solidFill>
              </a:rPr>
              <a:pPr/>
              <a:t>2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367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B158D-2703-4F37-A0F8-85F325B4453D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25391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tr-TR" sz="15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B158D-2703-4F37-A0F8-85F325B4453D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B158D-2703-4F37-A0F8-85F325B4453D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4898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ABA6469-6D2D-4589-82CE-B5EC422E3AA1}" type="datetime1">
              <a:rPr lang="tr-TR" smtClean="0"/>
              <a:t>10.02.2015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7" name="6 Düz Bağlayıcı"/>
          <p:cNvCxnSpPr/>
          <p:nvPr userDrawn="1"/>
        </p:nvCxnSpPr>
        <p:spPr>
          <a:xfrm>
            <a:off x="0" y="404664"/>
            <a:ext cx="0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B124C3-8BC2-4775-BD68-27908EE6DC15}" type="datetime1">
              <a:rPr lang="tr-TR" smtClean="0"/>
              <a:t>10.02.2015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E08D8C-4B75-4496-A77C-DE7CC1C49179}" type="datetime1">
              <a:rPr lang="tr-TR" smtClean="0"/>
              <a:t>10.02.2015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Tx/>
              <a:buSzPct val="70000"/>
              <a:buFont typeface="Calibri" pitchFamily="34" charset="0"/>
              <a:buChar char="→"/>
              <a:defRPr sz="2800">
                <a:solidFill>
                  <a:schemeClr val="tx1"/>
                </a:solidFill>
              </a:defRPr>
            </a:lvl2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36E8DC-00EA-423C-9E84-4E1DEA35796D}" type="datetime1">
              <a:rPr lang="tr-TR" smtClean="0"/>
              <a:t>10.02.2015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80C0315-13B9-4481-88F9-204300CD162C}" type="datetime1">
              <a:rPr lang="tr-TR" smtClean="0"/>
              <a:t>10.02.2015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C4A5C6-AE98-4EFC-B276-DEDE6ACAA3F5}" type="datetime1">
              <a:rPr lang="tr-TR" smtClean="0"/>
              <a:t>10.02.2015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B55941-50CD-47B3-9CC8-1C5DAB6F57B8}" type="datetime1">
              <a:rPr lang="tr-TR" smtClean="0"/>
              <a:t>10.02.2015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5B4F59-CA3F-42AD-90DD-15751BC30944}" type="datetime1">
              <a:rPr lang="tr-TR" smtClean="0"/>
              <a:t>10.02.2015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764AB34-9A13-416E-A99B-5843BD258DD7}" type="datetime1">
              <a:rPr lang="tr-TR" smtClean="0"/>
              <a:t>10.02.2015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0ED1CF-8233-4E36-BB43-6BCD23187887}" type="datetime1">
              <a:rPr lang="tr-TR" smtClean="0"/>
              <a:t>10.02.2015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B041300-13AF-493B-A8AB-32C897A59815}" type="datetime1">
              <a:rPr lang="tr-TR" smtClean="0"/>
              <a:t>10.02.2015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F967F-37FB-49E9-BACA-2CAFCE53F9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409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67544" y="1772816"/>
            <a:ext cx="8229600" cy="48139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marL="742950" lvl="1" indent="-285750" algn="l" defTabSz="914400" rtl="0" eaLnBrk="1" latinLnBrk="0" hangingPunct="1">
              <a:spcBef>
                <a:spcPct val="20000"/>
              </a:spcBef>
              <a:buClrTx/>
              <a:buSzPct val="70000"/>
              <a:buFont typeface="Calibri" pitchFamily="34" charset="0"/>
              <a:buChar char="→"/>
            </a:pPr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cxnSp>
        <p:nvCxnSpPr>
          <p:cNvPr id="7" name="6 Düz Bağlayıcı"/>
          <p:cNvCxnSpPr/>
          <p:nvPr/>
        </p:nvCxnSpPr>
        <p:spPr>
          <a:xfrm>
            <a:off x="0" y="404664"/>
            <a:ext cx="8643938" cy="1587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6 Metin kutusu"/>
          <p:cNvSpPr txBox="1">
            <a:spLocks noChangeArrowheads="1"/>
          </p:cNvSpPr>
          <p:nvPr/>
        </p:nvSpPr>
        <p:spPr bwMode="auto">
          <a:xfrm>
            <a:off x="0" y="0"/>
            <a:ext cx="74523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tr-TR" sz="1600" b="1" noProof="0" dirty="0" smtClean="0">
                <a:solidFill>
                  <a:schemeClr val="tx2"/>
                </a:solidFill>
                <a:cs typeface="Arial" charset="0"/>
              </a:rPr>
              <a:t>Türkiye Odalar ve Borsalar Birliği</a:t>
            </a:r>
            <a:endParaRPr lang="en-US" sz="1600" b="1" noProof="0" dirty="0">
              <a:solidFill>
                <a:schemeClr val="tx2"/>
              </a:solidFill>
              <a:cs typeface="Arial" charset="0"/>
            </a:endParaRPr>
          </a:p>
        </p:txBody>
      </p:sp>
      <p:pic>
        <p:nvPicPr>
          <p:cNvPr id="9" name="İçerik Yer Tutucusu 5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316416" y="0"/>
            <a:ext cx="827584" cy="827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0000"/>
        </a:buClr>
        <a:buSzPct val="120000"/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Ø"/>
        <a:defRPr lang="tr-TR" sz="280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g"/><Relationship Id="rId4" Type="http://schemas.openxmlformats.org/officeDocument/2006/relationships/image" Target="../media/image18.jp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66682" y="1556792"/>
            <a:ext cx="8010636" cy="410445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tr-TR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Reel Sektör Araştırma Geliştirme ve Uygulama Daire</a:t>
            </a:r>
            <a:br>
              <a:rPr lang="tr-TR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Başkanlığı</a:t>
            </a:r>
            <a:r>
              <a:rPr lang="tr-TR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Sanayi Müdürlüğü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TEKSTİL SANAYİ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0" y="0"/>
            <a:ext cx="9144000" cy="115212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prstClr val="white"/>
              </a:solidFill>
            </a:endParaRPr>
          </a:p>
        </p:txBody>
      </p:sp>
      <p:pic>
        <p:nvPicPr>
          <p:cNvPr id="10" name="4 Resim" descr="tobb_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23955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Yün </a:t>
            </a:r>
            <a:r>
              <a:rPr lang="tr-TR" b="1" dirty="0"/>
              <a:t>İpliği-1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6553200" y="6448251"/>
            <a:ext cx="1744413" cy="365125"/>
          </a:xfrm>
        </p:spPr>
        <p:txBody>
          <a:bodyPr/>
          <a:lstStyle/>
          <a:p>
            <a:fld id="{13AF967F-37FB-49E9-BACA-2CAFCE53F953}" type="slidenum">
              <a:rPr lang="tr-TR" sz="2000" smtClean="0"/>
              <a:pPr/>
              <a:t>10</a:t>
            </a:fld>
            <a:endParaRPr lang="tr-TR" sz="2000"/>
          </a:p>
        </p:txBody>
      </p:sp>
      <p:sp>
        <p:nvSpPr>
          <p:cNvPr id="5" name="Metin kutusu 4"/>
          <p:cNvSpPr txBox="1"/>
          <p:nvPr/>
        </p:nvSpPr>
        <p:spPr>
          <a:xfrm>
            <a:off x="323528" y="1508627"/>
            <a:ext cx="3600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sz="2800" dirty="0" err="1" smtClean="0"/>
              <a:t>Strayhgarn</a:t>
            </a:r>
            <a:r>
              <a:rPr lang="tr-TR" sz="2800" dirty="0" smtClean="0"/>
              <a:t> Yün İpliği</a:t>
            </a:r>
            <a:endParaRPr lang="tr-TR" sz="2800" dirty="0"/>
          </a:p>
        </p:txBody>
      </p:sp>
      <p:sp>
        <p:nvSpPr>
          <p:cNvPr id="6" name="Metin kutusu 5"/>
          <p:cNvSpPr txBox="1"/>
          <p:nvPr/>
        </p:nvSpPr>
        <p:spPr>
          <a:xfrm>
            <a:off x="179512" y="2008733"/>
            <a:ext cx="8208912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tr-TR" sz="2400" dirty="0" smtClean="0"/>
              <a:t>Yün ipliği sanayiinde kapasite hesabı için, mevcut tarak sayısı, taraklardaki fitil sayısı ve</a:t>
            </a:r>
          </a:p>
          <a:p>
            <a:pPr marL="342900" indent="-342900">
              <a:buFont typeface="Arial"/>
              <a:buChar char="•"/>
            </a:pPr>
            <a:r>
              <a:rPr lang="tr-TR" sz="2400" dirty="0" smtClean="0"/>
              <a:t>Hızının tespit edilmesi gerekir</a:t>
            </a:r>
            <a:endParaRPr lang="tr-TR" sz="2400" dirty="0"/>
          </a:p>
        </p:txBody>
      </p:sp>
      <p:sp>
        <p:nvSpPr>
          <p:cNvPr id="7" name="Oval 6"/>
          <p:cNvSpPr/>
          <p:nvPr/>
        </p:nvSpPr>
        <p:spPr>
          <a:xfrm>
            <a:off x="2123728" y="3501008"/>
            <a:ext cx="5239707" cy="7218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 smtClean="0"/>
              <a:t>Tarak Makinalarının Kapasite Hesabı</a:t>
            </a:r>
            <a:endParaRPr lang="tr-TR" sz="2400" dirty="0"/>
          </a:p>
        </p:txBody>
      </p:sp>
      <p:sp>
        <p:nvSpPr>
          <p:cNvPr id="8" name="Metin kutusu 7"/>
          <p:cNvSpPr txBox="1"/>
          <p:nvPr/>
        </p:nvSpPr>
        <p:spPr>
          <a:xfrm>
            <a:off x="827584" y="4312989"/>
            <a:ext cx="831641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Tarak sayısı x Fitil sayısı x hız (m/</a:t>
            </a:r>
            <a:r>
              <a:rPr lang="tr-TR" sz="2400" dirty="0" err="1" smtClean="0"/>
              <a:t>dak</a:t>
            </a:r>
            <a:r>
              <a:rPr lang="tr-TR" sz="2400" dirty="0" smtClean="0"/>
              <a:t>) x 60 x R =… metre fitil/saat</a:t>
            </a:r>
          </a:p>
          <a:p>
            <a:r>
              <a:rPr lang="tr-TR" sz="2400" dirty="0" smtClean="0"/>
              <a:t>İplik Üretimi</a:t>
            </a:r>
          </a:p>
          <a:p>
            <a:r>
              <a:rPr lang="tr-TR" sz="2400" u="sng" dirty="0" smtClean="0"/>
              <a:t>Metre Fitil/saat x 8 x 300</a:t>
            </a:r>
            <a:r>
              <a:rPr lang="tr-TR" sz="2400" dirty="0" smtClean="0"/>
              <a:t> =…kg/yıl İplik</a:t>
            </a:r>
            <a:endParaRPr lang="tr-TR" sz="2400" u="sng" dirty="0" smtClean="0"/>
          </a:p>
          <a:p>
            <a:r>
              <a:rPr lang="tr-TR" sz="2400" dirty="0" smtClean="0"/>
              <a:t>NM x 1000 x 100</a:t>
            </a:r>
          </a:p>
          <a:p>
            <a:endParaRPr lang="tr-TR" sz="2400" dirty="0"/>
          </a:p>
          <a:p>
            <a:r>
              <a:rPr lang="tr-TR" sz="2400" dirty="0" smtClean="0"/>
              <a:t>Hammadde ihtiyacı %10 fire ile yerli yapağı olarak hesaplanır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170758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Yün </a:t>
            </a:r>
            <a:r>
              <a:rPr lang="tr-TR" b="1" dirty="0" smtClean="0"/>
              <a:t>İpliği-2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967F-37FB-49E9-BACA-2CAFCE53F953}" type="slidenum">
              <a:rPr lang="tr-TR" sz="2000" smtClean="0"/>
              <a:pPr/>
              <a:t>11</a:t>
            </a:fld>
            <a:endParaRPr lang="tr-TR" sz="2000"/>
          </a:p>
        </p:txBody>
      </p:sp>
      <p:sp>
        <p:nvSpPr>
          <p:cNvPr id="6" name="Metin kutusu 5"/>
          <p:cNvSpPr txBox="1"/>
          <p:nvPr/>
        </p:nvSpPr>
        <p:spPr>
          <a:xfrm>
            <a:off x="395536" y="1484784"/>
            <a:ext cx="23888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sz="2000" dirty="0" err="1" smtClean="0"/>
              <a:t>Kamgarn</a:t>
            </a:r>
            <a:r>
              <a:rPr lang="tr-TR" sz="2000" dirty="0" smtClean="0"/>
              <a:t> </a:t>
            </a:r>
            <a:r>
              <a:rPr lang="tr-TR" sz="2000" dirty="0"/>
              <a:t>Yün İpliği</a:t>
            </a:r>
          </a:p>
        </p:txBody>
      </p:sp>
      <p:sp>
        <p:nvSpPr>
          <p:cNvPr id="3" name="Metin kutusu 2"/>
          <p:cNvSpPr txBox="1"/>
          <p:nvPr/>
        </p:nvSpPr>
        <p:spPr>
          <a:xfrm>
            <a:off x="592184" y="1924002"/>
            <a:ext cx="88510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err="1"/>
              <a:t>Kamgarn</a:t>
            </a:r>
            <a:r>
              <a:rPr lang="tr-TR" sz="2000" dirty="0"/>
              <a:t> kuruluşlarında kapasite tespitinde vargel (ring) iğleri ile </a:t>
            </a:r>
            <a:r>
              <a:rPr lang="tr-TR" sz="2000" dirty="0" err="1" smtClean="0"/>
              <a:t>finisör</a:t>
            </a:r>
            <a:r>
              <a:rPr lang="tr-TR" sz="2000" dirty="0" smtClean="0"/>
              <a:t> </a:t>
            </a:r>
            <a:r>
              <a:rPr lang="tr-TR" sz="2000" dirty="0"/>
              <a:t>kapasitenin </a:t>
            </a:r>
            <a:endParaRPr lang="tr-TR" sz="2000" dirty="0" smtClean="0"/>
          </a:p>
          <a:p>
            <a:r>
              <a:rPr lang="tr-TR" sz="2000" dirty="0" smtClean="0"/>
              <a:t>Esasını oluşturur</a:t>
            </a:r>
            <a:endParaRPr lang="tr-TR" sz="2000" dirty="0"/>
          </a:p>
        </p:txBody>
      </p:sp>
      <p:sp>
        <p:nvSpPr>
          <p:cNvPr id="5" name="Oval 4"/>
          <p:cNvSpPr/>
          <p:nvPr/>
        </p:nvSpPr>
        <p:spPr>
          <a:xfrm>
            <a:off x="1331640" y="2721694"/>
            <a:ext cx="5616624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dirty="0" err="1" smtClean="0"/>
              <a:t>Finisör</a:t>
            </a:r>
            <a:r>
              <a:rPr lang="tr-TR" sz="2000" dirty="0" smtClean="0"/>
              <a:t> Kapasite Hesabı</a:t>
            </a:r>
            <a:endParaRPr lang="tr-TR" sz="2000" dirty="0"/>
          </a:p>
        </p:txBody>
      </p:sp>
      <p:sp>
        <p:nvSpPr>
          <p:cNvPr id="10" name="Metin kutusu 9"/>
          <p:cNvSpPr txBox="1"/>
          <p:nvPr/>
        </p:nvSpPr>
        <p:spPr>
          <a:xfrm>
            <a:off x="1598005" y="3585790"/>
            <a:ext cx="60087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u="sng" dirty="0"/>
              <a:t>Fitil sayısı x hız (m/</a:t>
            </a:r>
            <a:r>
              <a:rPr lang="tr-TR" sz="2000" u="sng" dirty="0" err="1"/>
              <a:t>dak</a:t>
            </a:r>
            <a:r>
              <a:rPr lang="tr-TR" sz="2000" u="sng" dirty="0"/>
              <a:t>) x 60 x </a:t>
            </a:r>
            <a:r>
              <a:rPr lang="tr-TR" sz="2000" u="sng" dirty="0" smtClean="0"/>
              <a:t>8 x 300 x R(80</a:t>
            </a:r>
            <a:r>
              <a:rPr lang="tr-TR" sz="2000" dirty="0" smtClean="0"/>
              <a:t>)=..</a:t>
            </a:r>
            <a:r>
              <a:rPr lang="tr-TR" sz="2000" dirty="0" err="1" smtClean="0"/>
              <a:t>kgYıl</a:t>
            </a:r>
            <a:r>
              <a:rPr lang="tr-TR" sz="2000" dirty="0" smtClean="0"/>
              <a:t> Fitil</a:t>
            </a:r>
          </a:p>
          <a:p>
            <a:r>
              <a:rPr lang="tr-TR" sz="2000" dirty="0"/>
              <a:t> </a:t>
            </a:r>
            <a:r>
              <a:rPr lang="tr-TR" sz="2000" dirty="0" smtClean="0"/>
              <a:t>                  NM x 1000 x 100</a:t>
            </a:r>
          </a:p>
          <a:p>
            <a:r>
              <a:rPr lang="tr-TR" sz="2000" dirty="0" smtClean="0"/>
              <a:t> </a:t>
            </a:r>
            <a:endParaRPr lang="tr-TR" sz="2000" dirty="0"/>
          </a:p>
        </p:txBody>
      </p:sp>
      <p:sp>
        <p:nvSpPr>
          <p:cNvPr id="11" name="Oval 10"/>
          <p:cNvSpPr/>
          <p:nvPr/>
        </p:nvSpPr>
        <p:spPr>
          <a:xfrm>
            <a:off x="1589964" y="4194990"/>
            <a:ext cx="5427665" cy="7589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dirty="0" smtClean="0"/>
              <a:t>Vargel (ring) Kapasite Hesabı</a:t>
            </a:r>
            <a:endParaRPr lang="tr-TR" sz="2000" dirty="0"/>
          </a:p>
        </p:txBody>
      </p:sp>
      <p:sp>
        <p:nvSpPr>
          <p:cNvPr id="13" name="Metin kutusu 12"/>
          <p:cNvSpPr txBox="1"/>
          <p:nvPr/>
        </p:nvSpPr>
        <p:spPr>
          <a:xfrm>
            <a:off x="1584056" y="5097958"/>
            <a:ext cx="685754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u="sng" dirty="0" smtClean="0"/>
              <a:t>İğ </a:t>
            </a:r>
            <a:r>
              <a:rPr lang="tr-TR" sz="2000" u="sng" dirty="0"/>
              <a:t>sayısı x hız (m/</a:t>
            </a:r>
            <a:r>
              <a:rPr lang="tr-TR" sz="2000" u="sng" dirty="0" err="1"/>
              <a:t>dak</a:t>
            </a:r>
            <a:r>
              <a:rPr lang="tr-TR" sz="2000" u="sng" dirty="0"/>
              <a:t>) x 60 x 8 x 300 x </a:t>
            </a:r>
            <a:r>
              <a:rPr lang="tr-TR" sz="2000" u="sng" dirty="0" smtClean="0"/>
              <a:t>R(85</a:t>
            </a:r>
            <a:r>
              <a:rPr lang="tr-TR" sz="2000" dirty="0" smtClean="0"/>
              <a:t>)=..</a:t>
            </a:r>
            <a:r>
              <a:rPr lang="tr-TR" sz="2000" dirty="0" err="1"/>
              <a:t>kgYıl</a:t>
            </a:r>
            <a:r>
              <a:rPr lang="tr-TR" sz="2000" dirty="0"/>
              <a:t> </a:t>
            </a:r>
            <a:r>
              <a:rPr lang="tr-TR" sz="2000" dirty="0" err="1" smtClean="0"/>
              <a:t>Kamgarn</a:t>
            </a:r>
            <a:r>
              <a:rPr lang="tr-TR" sz="2000" dirty="0" smtClean="0"/>
              <a:t> İplik</a:t>
            </a:r>
          </a:p>
          <a:p>
            <a:r>
              <a:rPr lang="tr-TR" sz="2000" dirty="0" smtClean="0"/>
              <a:t>                         NM </a:t>
            </a:r>
            <a:r>
              <a:rPr lang="tr-TR" sz="2000" dirty="0"/>
              <a:t>x 1000 x 100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809632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DOKUMALAR</a:t>
            </a:r>
            <a:endParaRPr lang="tr-TR" b="1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967F-37FB-49E9-BACA-2CAFCE53F953}" type="slidenum">
              <a:rPr lang="tr-TR" smtClean="0"/>
              <a:pPr/>
              <a:t>12</a:t>
            </a:fld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908720"/>
            <a:ext cx="5333216" cy="2422169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>
            <a:off x="323528" y="1511191"/>
            <a:ext cx="3003194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/>
              <a:t>Kullanılan İplik cinsine göre</a:t>
            </a:r>
          </a:p>
          <a:p>
            <a:r>
              <a:rPr lang="tr-TR" sz="2000" dirty="0"/>
              <a:t>Dokuma </a:t>
            </a:r>
            <a:r>
              <a:rPr lang="tr-TR" sz="2000" dirty="0" smtClean="0"/>
              <a:t>çeşitleri</a:t>
            </a:r>
          </a:p>
          <a:p>
            <a:endParaRPr lang="tr-TR" dirty="0"/>
          </a:p>
        </p:txBody>
      </p:sp>
      <p:sp>
        <p:nvSpPr>
          <p:cNvPr id="7" name="Metin kutusu 6"/>
          <p:cNvSpPr txBox="1"/>
          <p:nvPr/>
        </p:nvSpPr>
        <p:spPr>
          <a:xfrm>
            <a:off x="395536" y="2434521"/>
            <a:ext cx="451245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sz="2000" dirty="0" smtClean="0"/>
              <a:t>Pamuklu Dokumalar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sz="2000" dirty="0" smtClean="0"/>
              <a:t>Yünlü Dokumalar(</a:t>
            </a:r>
            <a:r>
              <a:rPr lang="tr-TR" sz="2000" dirty="0" err="1" smtClean="0"/>
              <a:t>Kamgarn,Ştrayhgarn</a:t>
            </a:r>
            <a:r>
              <a:rPr lang="tr-TR" sz="2000" dirty="0" smtClean="0"/>
              <a:t>)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sz="2000" dirty="0" smtClean="0"/>
              <a:t>Sentetik Dokumalar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sz="2000" dirty="0" smtClean="0"/>
              <a:t>Suni İpek Dokumalar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sz="2000" dirty="0" smtClean="0"/>
              <a:t>Tabii İpekli Dokumalar</a:t>
            </a:r>
            <a:endParaRPr lang="tr-TR" sz="2000" dirty="0"/>
          </a:p>
        </p:txBody>
      </p:sp>
      <p:sp>
        <p:nvSpPr>
          <p:cNvPr id="8" name="Oval 7"/>
          <p:cNvSpPr/>
          <p:nvPr/>
        </p:nvSpPr>
        <p:spPr>
          <a:xfrm>
            <a:off x="971600" y="4005065"/>
            <a:ext cx="393639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dirty="0" smtClean="0"/>
              <a:t>Kapasite Hesabı</a:t>
            </a:r>
            <a:endParaRPr lang="tr-TR" sz="2000" dirty="0"/>
          </a:p>
        </p:txBody>
      </p:sp>
      <p:sp>
        <p:nvSpPr>
          <p:cNvPr id="9" name="Metin kutusu 8"/>
          <p:cNvSpPr txBox="1"/>
          <p:nvPr/>
        </p:nvSpPr>
        <p:spPr>
          <a:xfrm>
            <a:off x="395536" y="4714832"/>
            <a:ext cx="778488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u="sng" dirty="0" err="1" smtClean="0"/>
              <a:t>Mak.sayısı</a:t>
            </a:r>
            <a:r>
              <a:rPr lang="tr-TR" u="sng" dirty="0" smtClean="0"/>
              <a:t> x dev/</a:t>
            </a:r>
            <a:r>
              <a:rPr lang="tr-TR" u="sng" dirty="0" err="1" smtClean="0"/>
              <a:t>dak</a:t>
            </a:r>
            <a:r>
              <a:rPr lang="tr-TR" u="sng" dirty="0" smtClean="0"/>
              <a:t> </a:t>
            </a:r>
            <a:r>
              <a:rPr lang="tr-TR" u="sng" dirty="0" err="1" smtClean="0"/>
              <a:t>xmamul</a:t>
            </a:r>
            <a:r>
              <a:rPr lang="tr-TR" u="sng" dirty="0" smtClean="0"/>
              <a:t> eni(</a:t>
            </a:r>
            <a:r>
              <a:rPr lang="tr-TR" u="sng" dirty="0" err="1" smtClean="0"/>
              <a:t>mt</a:t>
            </a:r>
            <a:r>
              <a:rPr lang="tr-TR" u="sng" dirty="0" smtClean="0"/>
              <a:t>) x 60 x 8 x 300 x R</a:t>
            </a:r>
            <a:r>
              <a:rPr lang="tr-TR" dirty="0" smtClean="0"/>
              <a:t> =…m2/yıl Dokuma</a:t>
            </a:r>
            <a:endParaRPr lang="tr-TR" u="sng" dirty="0" smtClean="0"/>
          </a:p>
          <a:p>
            <a:r>
              <a:rPr lang="tr-TR" dirty="0"/>
              <a:t> </a:t>
            </a:r>
            <a:r>
              <a:rPr lang="tr-TR" dirty="0" smtClean="0"/>
              <a:t>      Atkı sıklığı(cm’deki) x 100 x 100</a:t>
            </a:r>
          </a:p>
          <a:p>
            <a:endParaRPr lang="tr-TR" dirty="0"/>
          </a:p>
          <a:p>
            <a:r>
              <a:rPr lang="tr-TR" dirty="0" smtClean="0"/>
              <a:t>…. </a:t>
            </a:r>
            <a:r>
              <a:rPr lang="tr-TR" dirty="0"/>
              <a:t>m2/yıl </a:t>
            </a:r>
            <a:r>
              <a:rPr lang="tr-TR" dirty="0" smtClean="0"/>
              <a:t>Dokuma x Ortalama gramaj (kg/m2) =…Kg/yıl İplik</a:t>
            </a:r>
          </a:p>
          <a:p>
            <a:r>
              <a:rPr lang="tr-TR" dirty="0" smtClean="0"/>
              <a:t>İplik ihtiyacı %5 fire ile hesaplanır</a:t>
            </a:r>
          </a:p>
          <a:p>
            <a:r>
              <a:rPr lang="tr-TR" dirty="0" smtClean="0"/>
              <a:t>İpliklerin cinsi ve kullanım oranları dokumanın cinsine ve özelliğine göre eksperler</a:t>
            </a:r>
          </a:p>
          <a:p>
            <a:r>
              <a:rPr lang="tr-TR" dirty="0" smtClean="0"/>
              <a:t>Tarafından tespit edilir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71351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TEKSTİL BOYACILIĞI</a:t>
            </a:r>
            <a:endParaRPr lang="tr-TR" b="1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967F-37FB-49E9-BACA-2CAFCE53F953}" type="slidenum">
              <a:rPr lang="tr-TR" smtClean="0"/>
              <a:pPr/>
              <a:t>13</a:t>
            </a:fld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491880" y="1772816"/>
            <a:ext cx="4680520" cy="2749792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>
            <a:off x="251520" y="4690832"/>
            <a:ext cx="862870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/>
              <a:t>Boyama kuruluşlarının kapasiteleri, kuru mal ağırlığı üzerinden günlük şarj sayıları</a:t>
            </a:r>
          </a:p>
          <a:p>
            <a:r>
              <a:rPr lang="tr-TR" sz="2000" dirty="0" smtClean="0"/>
              <a:t>Belirtilerek günde 8 saat ve yılda 300 gün üzerinden hesaplanır</a:t>
            </a:r>
          </a:p>
          <a:p>
            <a:r>
              <a:rPr lang="tr-TR" sz="2000" dirty="0" err="1" smtClean="0"/>
              <a:t>Flotte</a:t>
            </a:r>
            <a:r>
              <a:rPr lang="tr-TR" sz="2000" dirty="0" smtClean="0"/>
              <a:t> oranına (kumaşın boyama banyosu oranına) göre de hesaplama yapılabilir</a:t>
            </a:r>
          </a:p>
          <a:p>
            <a:r>
              <a:rPr lang="tr-TR" sz="2000" dirty="0" smtClean="0"/>
              <a:t>.</a:t>
            </a:r>
            <a:endParaRPr lang="tr-TR" sz="2000" dirty="0"/>
          </a:p>
        </p:txBody>
      </p:sp>
      <p:sp>
        <p:nvSpPr>
          <p:cNvPr id="7" name="Metin kutusu 6"/>
          <p:cNvSpPr txBox="1"/>
          <p:nvPr/>
        </p:nvSpPr>
        <p:spPr>
          <a:xfrm>
            <a:off x="5148064" y="1218818"/>
            <a:ext cx="20308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solidFill>
                  <a:srgbClr val="FF0000"/>
                </a:solidFill>
              </a:rPr>
              <a:t>HT Boya Makinası</a:t>
            </a:r>
            <a:endParaRPr lang="tr-TR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160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17557" y="620688"/>
            <a:ext cx="8279587" cy="648072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BASMA VE EMPRİME</a:t>
            </a:r>
            <a:endParaRPr lang="tr-TR" b="1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967F-37FB-49E9-BACA-2CAFCE53F953}" type="slidenum">
              <a:rPr lang="tr-TR" smtClean="0"/>
              <a:pPr/>
              <a:t>14</a:t>
            </a:fld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642519"/>
            <a:ext cx="4520158" cy="2959240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>
            <a:off x="5865840" y="762347"/>
            <a:ext cx="26185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solidFill>
                  <a:srgbClr val="FF0000"/>
                </a:solidFill>
              </a:rPr>
              <a:t>Transfer Baskı Makinası</a:t>
            </a:r>
            <a:endParaRPr lang="tr-TR" sz="2000" dirty="0">
              <a:solidFill>
                <a:srgbClr val="FF0000"/>
              </a:solidFill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129283" y="1484784"/>
            <a:ext cx="52953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Rulo baskı</a:t>
            </a:r>
            <a:r>
              <a:rPr lang="tr-TR" dirty="0" smtClean="0"/>
              <a:t>, düz </a:t>
            </a:r>
            <a:r>
              <a:rPr lang="tr-TR" dirty="0" smtClean="0"/>
              <a:t>film </a:t>
            </a:r>
            <a:r>
              <a:rPr lang="tr-TR" dirty="0" smtClean="0"/>
              <a:t>baskı ve rotasyon </a:t>
            </a:r>
            <a:r>
              <a:rPr lang="tr-TR" dirty="0" smtClean="0"/>
              <a:t>baskıda hız eksper tarafından </a:t>
            </a:r>
            <a:r>
              <a:rPr lang="tr-TR" dirty="0"/>
              <a:t>belirlenir ve baskı yapılan ürünlerin </a:t>
            </a:r>
          </a:p>
          <a:p>
            <a:r>
              <a:rPr lang="tr-TR" dirty="0"/>
              <a:t>Ortalama ağırlığı tespit </a:t>
            </a:r>
            <a:r>
              <a:rPr lang="tr-TR" dirty="0" smtClean="0"/>
              <a:t>edilerek </a:t>
            </a:r>
            <a:r>
              <a:rPr lang="tr-TR" dirty="0"/>
              <a:t>kg cinsinden üretim hesaplanır</a:t>
            </a:r>
          </a:p>
          <a:p>
            <a:endParaRPr lang="tr-TR" dirty="0"/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tr-TR" dirty="0"/>
          </a:p>
        </p:txBody>
      </p:sp>
      <p:sp>
        <p:nvSpPr>
          <p:cNvPr id="13" name="Metin kutusu 12"/>
          <p:cNvSpPr txBox="1"/>
          <p:nvPr/>
        </p:nvSpPr>
        <p:spPr>
          <a:xfrm>
            <a:off x="369533" y="3950033"/>
            <a:ext cx="50551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dirty="0" smtClean="0"/>
              <a:t>Transfer baskı için hız eksper tarafından belirlenir</a:t>
            </a:r>
          </a:p>
          <a:p>
            <a:r>
              <a:rPr lang="tr-TR" dirty="0" smtClean="0"/>
              <a:t>Üretim miktarı kadar transfer baskı kağıdı gereklidir</a:t>
            </a:r>
            <a:endParaRPr lang="tr-TR" dirty="0"/>
          </a:p>
        </p:txBody>
      </p:sp>
      <p:sp>
        <p:nvSpPr>
          <p:cNvPr id="15" name="Oval 14"/>
          <p:cNvSpPr/>
          <p:nvPr/>
        </p:nvSpPr>
        <p:spPr>
          <a:xfrm>
            <a:off x="445360" y="2780928"/>
            <a:ext cx="4903448" cy="10801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Yıllık üretim</a:t>
            </a:r>
          </a:p>
          <a:p>
            <a:pPr algn="ctr"/>
            <a:r>
              <a:rPr lang="tr-TR" dirty="0"/>
              <a:t>Hız (</a:t>
            </a:r>
            <a:r>
              <a:rPr lang="tr-TR" dirty="0" err="1"/>
              <a:t>mt</a:t>
            </a:r>
            <a:r>
              <a:rPr lang="tr-TR" dirty="0"/>
              <a:t>/</a:t>
            </a:r>
            <a:r>
              <a:rPr lang="tr-TR" dirty="0" err="1"/>
              <a:t>dak</a:t>
            </a:r>
            <a:r>
              <a:rPr lang="tr-TR" dirty="0"/>
              <a:t>) x 60 x 8 x 300 x %60R = …</a:t>
            </a:r>
            <a:r>
              <a:rPr lang="tr-TR" dirty="0" err="1"/>
              <a:t>mt</a:t>
            </a:r>
            <a:r>
              <a:rPr lang="tr-TR" dirty="0"/>
              <a:t>/yıl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391574" y="4618229"/>
            <a:ext cx="83251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dirty="0" smtClean="0"/>
              <a:t>Parça kumaş üzerine emprime baskı</a:t>
            </a:r>
          </a:p>
          <a:p>
            <a:r>
              <a:rPr lang="tr-TR" dirty="0" smtClean="0"/>
              <a:t>Parça baskı makinalarının dakikada kaç parça baskı yaptığı ve baskı yapılan ürünlerin </a:t>
            </a:r>
          </a:p>
          <a:p>
            <a:r>
              <a:rPr lang="tr-TR" dirty="0" smtClean="0"/>
              <a:t>Ortalama ağırlığı tespit </a:t>
            </a:r>
            <a:r>
              <a:rPr lang="tr-TR" dirty="0" smtClean="0"/>
              <a:t>edilerek kg cinsinden üretim hesaplanır</a:t>
            </a:r>
            <a:endParaRPr lang="tr-TR" dirty="0" smtClean="0"/>
          </a:p>
          <a:p>
            <a:r>
              <a:rPr lang="tr-TR" dirty="0" smtClean="0"/>
              <a:t>Hazır su bazlı baskı patı, Hazır plastik baskı patı, hazır halde pigment baskı patı kullanılır</a:t>
            </a:r>
            <a:endParaRPr lang="tr-TR" dirty="0"/>
          </a:p>
        </p:txBody>
      </p:sp>
      <p:sp>
        <p:nvSpPr>
          <p:cNvPr id="12" name="Oval 11"/>
          <p:cNvSpPr/>
          <p:nvPr/>
        </p:nvSpPr>
        <p:spPr>
          <a:xfrm>
            <a:off x="1030824" y="5997481"/>
            <a:ext cx="6709528" cy="743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Yıllık üretim</a:t>
            </a:r>
          </a:p>
          <a:p>
            <a:pPr algn="ctr"/>
            <a:r>
              <a:rPr lang="tr-TR" dirty="0" smtClean="0"/>
              <a:t>Parça sayısı (adet/</a:t>
            </a:r>
            <a:r>
              <a:rPr lang="tr-TR" dirty="0" err="1" smtClean="0"/>
              <a:t>dak</a:t>
            </a:r>
            <a:r>
              <a:rPr lang="tr-TR" dirty="0" smtClean="0"/>
              <a:t>)x </a:t>
            </a:r>
            <a:r>
              <a:rPr lang="tr-TR" dirty="0"/>
              <a:t>60 x 8 x 300 x </a:t>
            </a:r>
            <a:r>
              <a:rPr lang="tr-TR" dirty="0" smtClean="0"/>
              <a:t>%80R =….adet/yıl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39748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ÇORAP ÜRETİMİ</a:t>
            </a:r>
            <a:endParaRPr lang="tr-TR" b="1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967F-37FB-49E9-BACA-2CAFCE53F953}" type="slidenum">
              <a:rPr lang="tr-TR" smtClean="0"/>
              <a:pPr/>
              <a:t>15</a:t>
            </a:fld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836712"/>
            <a:ext cx="2041355" cy="4082710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>
            <a:off x="135565" y="2453945"/>
            <a:ext cx="684649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Çorap makinalarında sentetik iplik, yün ipliği, pamuk ipliği veya</a:t>
            </a:r>
          </a:p>
          <a:p>
            <a:r>
              <a:rPr lang="tr-TR" dirty="0" smtClean="0"/>
              <a:t>Bunların karışımlarından oluşan iplikler kullanılarak erkek, bayan soket,</a:t>
            </a:r>
          </a:p>
          <a:p>
            <a:r>
              <a:rPr lang="tr-TR" dirty="0" smtClean="0"/>
              <a:t>Çocuk ve bebe çorapları imal edilmektedir</a:t>
            </a:r>
          </a:p>
          <a:p>
            <a:r>
              <a:rPr lang="tr-TR" dirty="0" smtClean="0"/>
              <a:t>Bu makinaların 8 saatte üretebilecekleri çorap miktarları düzine olarak</a:t>
            </a:r>
          </a:p>
          <a:p>
            <a:r>
              <a:rPr lang="tr-TR" dirty="0" smtClean="0"/>
              <a:t>Mevcut kriterlerde belirtilmiştir</a:t>
            </a:r>
            <a:endParaRPr lang="tr-TR" dirty="0"/>
          </a:p>
        </p:txBody>
      </p:sp>
      <p:sp>
        <p:nvSpPr>
          <p:cNvPr id="7" name="Metin kutusu 6"/>
          <p:cNvSpPr txBox="1"/>
          <p:nvPr/>
        </p:nvSpPr>
        <p:spPr>
          <a:xfrm>
            <a:off x="539552" y="1628800"/>
            <a:ext cx="26126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sz="2000" dirty="0" smtClean="0"/>
              <a:t>Mekanik makinalar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sz="2000" dirty="0" smtClean="0"/>
              <a:t>Elektronik makinalar</a:t>
            </a:r>
            <a:endParaRPr lang="tr-TR" sz="2000" dirty="0"/>
          </a:p>
        </p:txBody>
      </p:sp>
      <p:sp>
        <p:nvSpPr>
          <p:cNvPr id="8" name="Metin kutusu 7"/>
          <p:cNvSpPr txBox="1"/>
          <p:nvPr/>
        </p:nvSpPr>
        <p:spPr>
          <a:xfrm>
            <a:off x="314432" y="4854177"/>
            <a:ext cx="71253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dirty="0" smtClean="0"/>
              <a:t>Düzine/yıl olarak bulunan üretim miktarı 12 ile çarpılarak çift/yıl olarak </a:t>
            </a:r>
          </a:p>
          <a:p>
            <a:r>
              <a:rPr lang="tr-TR" dirty="0" smtClean="0"/>
              <a:t>Üretim miktarının hesaplanmalı</a:t>
            </a:r>
          </a:p>
          <a:p>
            <a:endParaRPr lang="tr-TR" dirty="0"/>
          </a:p>
        </p:txBody>
      </p:sp>
      <p:sp>
        <p:nvSpPr>
          <p:cNvPr id="9" name="Metin kutusu 8"/>
          <p:cNvSpPr txBox="1"/>
          <p:nvPr/>
        </p:nvSpPr>
        <p:spPr>
          <a:xfrm>
            <a:off x="287496" y="4005064"/>
            <a:ext cx="65979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dirty="0"/>
              <a:t>Makine ve tesisat tablosunda çorap örme makinalarının mekanik</a:t>
            </a:r>
          </a:p>
          <a:p>
            <a:r>
              <a:rPr lang="tr-TR" dirty="0"/>
              <a:t>Yada elektronik olduğu, silindir ve sistem sayıları mutlaka </a:t>
            </a:r>
            <a:r>
              <a:rPr lang="tr-TR" dirty="0" smtClean="0"/>
              <a:t>belirtilmeli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150101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ÖRME MAKİNALARI-1</a:t>
            </a:r>
            <a:endParaRPr lang="tr-TR" b="1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967F-37FB-49E9-BACA-2CAFCE53F953}" type="slidenum">
              <a:rPr lang="tr-TR" smtClean="0"/>
              <a:pPr/>
              <a:t>16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467543" y="1772816"/>
            <a:ext cx="32190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sz="2000" b="1" dirty="0" smtClean="0"/>
              <a:t>Yuvarlak Örgü Makinaları</a:t>
            </a:r>
            <a:endParaRPr lang="tr-TR" sz="2000" b="1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908720"/>
            <a:ext cx="3503871" cy="2331667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92672" y="2280772"/>
            <a:ext cx="5055392" cy="64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Kapasite Hesabı</a:t>
            </a:r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111080" y="3240387"/>
            <a:ext cx="66382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/>
              <a:t>K</a:t>
            </a:r>
            <a:r>
              <a:rPr lang="tr-TR" sz="2000" dirty="0" smtClean="0"/>
              <a:t>apasite sistem başına 1,5 kg/8 saat üzerinden hesaplanır</a:t>
            </a:r>
          </a:p>
          <a:p>
            <a:r>
              <a:rPr lang="tr-TR" sz="2000" dirty="0"/>
              <a:t> </a:t>
            </a:r>
            <a:r>
              <a:rPr lang="tr-TR" sz="2000" dirty="0" smtClean="0"/>
              <a:t>sistem sayısı x 1,5 kg/8 saat x 300 gün =…..kg/yıl Örme Kumaş</a:t>
            </a:r>
            <a:endParaRPr lang="tr-TR" sz="2000" dirty="0"/>
          </a:p>
        </p:txBody>
      </p:sp>
      <p:sp>
        <p:nvSpPr>
          <p:cNvPr id="9" name="Metin kutusu 8"/>
          <p:cNvSpPr txBox="1"/>
          <p:nvPr/>
        </p:nvSpPr>
        <p:spPr>
          <a:xfrm>
            <a:off x="395536" y="4293096"/>
            <a:ext cx="492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b="1" dirty="0" smtClean="0"/>
              <a:t>Jarse, dantel, örme (</a:t>
            </a:r>
            <a:r>
              <a:rPr lang="tr-TR" b="1" dirty="0" err="1" smtClean="0"/>
              <a:t>raşel</a:t>
            </a:r>
            <a:r>
              <a:rPr lang="tr-TR" b="1" dirty="0" smtClean="0"/>
              <a:t>) tül perde makinaları</a:t>
            </a:r>
            <a:endParaRPr lang="tr-TR" b="1" dirty="0"/>
          </a:p>
        </p:txBody>
      </p:sp>
      <p:sp>
        <p:nvSpPr>
          <p:cNvPr id="10" name="Oval 9"/>
          <p:cNvSpPr/>
          <p:nvPr/>
        </p:nvSpPr>
        <p:spPr>
          <a:xfrm>
            <a:off x="611560" y="4869160"/>
            <a:ext cx="4968552" cy="566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Kapasite Hesabı</a:t>
            </a:r>
            <a:endParaRPr lang="tr-TR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683568" y="5661248"/>
            <a:ext cx="73043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u="sng" dirty="0" err="1"/>
              <a:t>Mak.sayısı</a:t>
            </a:r>
            <a:r>
              <a:rPr lang="tr-TR" u="sng" dirty="0"/>
              <a:t> x dev/</a:t>
            </a:r>
            <a:r>
              <a:rPr lang="tr-TR" u="sng" dirty="0" err="1"/>
              <a:t>dak</a:t>
            </a:r>
            <a:r>
              <a:rPr lang="tr-TR" u="sng" dirty="0"/>
              <a:t> </a:t>
            </a:r>
            <a:r>
              <a:rPr lang="tr-TR" u="sng" dirty="0" err="1"/>
              <a:t>xmamul</a:t>
            </a:r>
            <a:r>
              <a:rPr lang="tr-TR" u="sng" dirty="0"/>
              <a:t> eni(</a:t>
            </a:r>
            <a:r>
              <a:rPr lang="tr-TR" u="sng" dirty="0" err="1"/>
              <a:t>mt</a:t>
            </a:r>
            <a:r>
              <a:rPr lang="tr-TR" u="sng" dirty="0"/>
              <a:t>) x 60 x 8 x 300 </a:t>
            </a:r>
            <a:r>
              <a:rPr lang="tr-TR" u="sng" dirty="0" smtClean="0"/>
              <a:t>x gramaj x R80</a:t>
            </a:r>
            <a:r>
              <a:rPr lang="tr-TR" dirty="0" smtClean="0"/>
              <a:t> =…kg/yıl </a:t>
            </a:r>
          </a:p>
          <a:p>
            <a:r>
              <a:rPr lang="tr-TR" dirty="0" smtClean="0"/>
              <a:t>May sayısı </a:t>
            </a:r>
            <a:r>
              <a:rPr lang="tr-TR" dirty="0"/>
              <a:t>x 100 x </a:t>
            </a:r>
            <a:r>
              <a:rPr lang="tr-TR" dirty="0" smtClean="0"/>
              <a:t>1000 x 100</a:t>
            </a:r>
            <a:endParaRPr lang="tr-TR" dirty="0"/>
          </a:p>
        </p:txBody>
      </p:sp>
      <p:pic>
        <p:nvPicPr>
          <p:cNvPr id="11" name="Resim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845257"/>
            <a:ext cx="2847975" cy="1590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907841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ÖRME </a:t>
            </a:r>
            <a:r>
              <a:rPr lang="tr-TR" b="1" dirty="0" smtClean="0"/>
              <a:t>MAKİNALARI-2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967F-37FB-49E9-BACA-2CAFCE53F953}" type="slidenum">
              <a:rPr lang="tr-TR" smtClean="0"/>
              <a:pPr/>
              <a:t>17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683568" y="1772816"/>
            <a:ext cx="38735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sz="2000" b="1" dirty="0" smtClean="0"/>
              <a:t>Elektronik Düz Örme Makinaları</a:t>
            </a:r>
            <a:endParaRPr lang="tr-TR" sz="2000" b="1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8110" y="474780"/>
            <a:ext cx="3465890" cy="2596072"/>
          </a:xfrm>
          <a:prstGeom prst="rect">
            <a:avLst/>
          </a:prstGeom>
        </p:spPr>
      </p:pic>
      <p:sp>
        <p:nvSpPr>
          <p:cNvPr id="7" name="Metin kutusu 6"/>
          <p:cNvSpPr txBox="1"/>
          <p:nvPr/>
        </p:nvSpPr>
        <p:spPr>
          <a:xfrm>
            <a:off x="107504" y="2172926"/>
            <a:ext cx="58242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dirty="0" smtClean="0"/>
              <a:t>Makinaların 8 saatlik üretim kapasiteleri, sistem sayısına, </a:t>
            </a:r>
          </a:p>
          <a:p>
            <a:r>
              <a:rPr lang="tr-TR" dirty="0" smtClean="0"/>
              <a:t>inceliklerine ve iğne yatak Uzunluğuna göre ilgili kriterde </a:t>
            </a:r>
          </a:p>
          <a:p>
            <a:r>
              <a:rPr lang="tr-TR" dirty="0" smtClean="0"/>
              <a:t>tablolarda gösterilmiştir.</a:t>
            </a:r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98459" y="3096256"/>
            <a:ext cx="83678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dirty="0" smtClean="0"/>
              <a:t>Triko kumaş üretiminde genelde parça halinde üretim yapıldığından, bir parçanın</a:t>
            </a:r>
          </a:p>
          <a:p>
            <a:r>
              <a:rPr lang="tr-TR" dirty="0" smtClean="0"/>
              <a:t>Üretiminde çalışan iğne sayısının eksper tarafından tespit edilerek aşağıdaki örnekte </a:t>
            </a:r>
          </a:p>
          <a:p>
            <a:r>
              <a:rPr lang="tr-TR" dirty="0" smtClean="0"/>
              <a:t>Belirtilen şekilde kapasite hesaplarının yapılması</a:t>
            </a:r>
            <a:endParaRPr lang="tr-TR" dirty="0"/>
          </a:p>
        </p:txBody>
      </p:sp>
      <p:sp>
        <p:nvSpPr>
          <p:cNvPr id="9" name="Metin kutusu 8"/>
          <p:cNvSpPr txBox="1"/>
          <p:nvPr/>
        </p:nvSpPr>
        <p:spPr>
          <a:xfrm rot="20482484">
            <a:off x="151824" y="4077618"/>
            <a:ext cx="112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solidFill>
                  <a:srgbClr val="FF0000"/>
                </a:solidFill>
              </a:rPr>
              <a:t>Örnek</a:t>
            </a:r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986757" y="4149080"/>
            <a:ext cx="68461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244 cm/7 No 4 sistem makinada 3 parça halinde bir kazağın (en 60 cm) </a:t>
            </a:r>
          </a:p>
          <a:p>
            <a:r>
              <a:rPr lang="tr-TR" dirty="0" smtClean="0"/>
              <a:t>Örüldüğünü kabul edersek,</a:t>
            </a:r>
            <a:endParaRPr lang="tr-TR" dirty="0"/>
          </a:p>
        </p:txBody>
      </p:sp>
      <p:sp>
        <p:nvSpPr>
          <p:cNvPr id="11" name="Oval 10"/>
          <p:cNvSpPr/>
          <p:nvPr/>
        </p:nvSpPr>
        <p:spPr>
          <a:xfrm>
            <a:off x="1547664" y="4900272"/>
            <a:ext cx="3096344" cy="320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Kapasite Hesabı</a:t>
            </a:r>
            <a:endParaRPr lang="tr-TR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950465" y="5373216"/>
            <a:ext cx="68824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Kı</a:t>
            </a:r>
            <a:r>
              <a:rPr lang="tr-TR" dirty="0" smtClean="0"/>
              <a:t> =(60cm/2,54 ) x 7 iğne x 3 parça = 496 iğne</a:t>
            </a:r>
          </a:p>
          <a:p>
            <a:r>
              <a:rPr lang="tr-TR" dirty="0" smtClean="0"/>
              <a:t>K2 =(244 cm/2,54) x 7 iğne = 672 iğne</a:t>
            </a:r>
          </a:p>
          <a:p>
            <a:r>
              <a:rPr lang="tr-TR" dirty="0" smtClean="0"/>
              <a:t>K = 496/672 x 58 kg(tablo 1) x 300 gün = 12.900 kg/yıl Triko örme Kumaş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116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BRODE VE NAKIŞ İŞLEME-1</a:t>
            </a:r>
            <a:endParaRPr lang="tr-TR" b="1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967F-37FB-49E9-BACA-2CAFCE53F953}" type="slidenum">
              <a:rPr lang="tr-TR" smtClean="0"/>
              <a:pPr/>
              <a:t>18</a:t>
            </a:fld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7" y="1340768"/>
            <a:ext cx="2739230" cy="1953467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>
            <a:off x="338565" y="1362125"/>
            <a:ext cx="4622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sz="2800" dirty="0" err="1" smtClean="0"/>
              <a:t>Brode</a:t>
            </a:r>
            <a:r>
              <a:rPr lang="tr-TR" sz="2800" dirty="0" smtClean="0"/>
              <a:t> Kumaş İşleme (Aplike)</a:t>
            </a:r>
            <a:endParaRPr lang="tr-TR" sz="2800" dirty="0"/>
          </a:p>
        </p:txBody>
      </p:sp>
      <p:sp>
        <p:nvSpPr>
          <p:cNvPr id="9" name="Oval 8"/>
          <p:cNvSpPr/>
          <p:nvPr/>
        </p:nvSpPr>
        <p:spPr>
          <a:xfrm>
            <a:off x="1897235" y="3467529"/>
            <a:ext cx="3384376" cy="4885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 smtClean="0"/>
              <a:t>Kapasite</a:t>
            </a:r>
            <a:r>
              <a:rPr lang="tr-TR" sz="2000" dirty="0" smtClean="0"/>
              <a:t> Hesabı</a:t>
            </a:r>
            <a:endParaRPr lang="tr-TR" sz="2000" dirty="0"/>
          </a:p>
        </p:txBody>
      </p:sp>
      <p:sp>
        <p:nvSpPr>
          <p:cNvPr id="10" name="Metin kutusu 9"/>
          <p:cNvSpPr txBox="1"/>
          <p:nvPr/>
        </p:nvSpPr>
        <p:spPr>
          <a:xfrm>
            <a:off x="490643" y="4876711"/>
            <a:ext cx="7828105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/>
              <a:t>1Mak. x 19,20 </a:t>
            </a:r>
            <a:r>
              <a:rPr lang="tr-TR" sz="2000" dirty="0" err="1" smtClean="0"/>
              <a:t>mt</a:t>
            </a:r>
            <a:r>
              <a:rPr lang="tr-TR" sz="2000" dirty="0" smtClean="0"/>
              <a:t> x 7 </a:t>
            </a:r>
            <a:r>
              <a:rPr lang="tr-TR" sz="2000" dirty="0" err="1" smtClean="0"/>
              <a:t>tk</a:t>
            </a:r>
            <a:r>
              <a:rPr lang="tr-TR" sz="2000" dirty="0" smtClean="0"/>
              <a:t> x 2 x 300 gün = 80.640 </a:t>
            </a:r>
            <a:r>
              <a:rPr lang="tr-TR" sz="2000" dirty="0" err="1" smtClean="0"/>
              <a:t>mt</a:t>
            </a:r>
            <a:r>
              <a:rPr lang="tr-TR" sz="2000" dirty="0" smtClean="0"/>
              <a:t>/yıl</a:t>
            </a:r>
          </a:p>
          <a:p>
            <a:r>
              <a:rPr lang="tr-TR" sz="2000" dirty="0" smtClean="0"/>
              <a:t>Hammadde ihtiyacı:</a:t>
            </a:r>
          </a:p>
          <a:p>
            <a:r>
              <a:rPr lang="tr-TR" sz="2000" dirty="0"/>
              <a:t>80.640 </a:t>
            </a:r>
            <a:r>
              <a:rPr lang="tr-TR" sz="2000" dirty="0" err="1" smtClean="0"/>
              <a:t>mt</a:t>
            </a:r>
            <a:r>
              <a:rPr lang="tr-TR" sz="2000" dirty="0" smtClean="0"/>
              <a:t>/yıl x 0.150 kg =12.096 kg/yıl İplik (sentetik veya suni ipek ipliği)</a:t>
            </a:r>
          </a:p>
          <a:p>
            <a:r>
              <a:rPr lang="tr-TR" sz="2000" dirty="0"/>
              <a:t>80.640 </a:t>
            </a:r>
            <a:r>
              <a:rPr lang="tr-TR" sz="2000" dirty="0" err="1" smtClean="0"/>
              <a:t>mt</a:t>
            </a:r>
            <a:r>
              <a:rPr lang="tr-TR" sz="2000" dirty="0" smtClean="0"/>
              <a:t>/yıl x 1.05 = 84.672 </a:t>
            </a:r>
            <a:r>
              <a:rPr lang="tr-TR" sz="2000" dirty="0" err="1" smtClean="0"/>
              <a:t>mt</a:t>
            </a:r>
            <a:r>
              <a:rPr lang="tr-TR" sz="2000" dirty="0" smtClean="0"/>
              <a:t>/yıl Zemin bezi (tergal tül kumaş)</a:t>
            </a:r>
            <a:endParaRPr lang="tr-TR" sz="2000" dirty="0"/>
          </a:p>
          <a:p>
            <a:r>
              <a:rPr lang="tr-TR" sz="2000" dirty="0"/>
              <a:t>80.640 </a:t>
            </a:r>
            <a:r>
              <a:rPr lang="tr-TR" sz="2000" dirty="0" err="1"/>
              <a:t>mt</a:t>
            </a:r>
            <a:r>
              <a:rPr lang="tr-TR" sz="2000" dirty="0"/>
              <a:t>/yıl x 1.05 = 84.672 </a:t>
            </a:r>
            <a:r>
              <a:rPr lang="tr-TR" sz="2000" dirty="0" err="1"/>
              <a:t>mt</a:t>
            </a:r>
            <a:r>
              <a:rPr lang="tr-TR" sz="2000" dirty="0"/>
              <a:t>/yıl Zemin bezi </a:t>
            </a:r>
            <a:r>
              <a:rPr lang="tr-TR" sz="2000" dirty="0" smtClean="0"/>
              <a:t>(suda eriyen tela)</a:t>
            </a:r>
            <a:endParaRPr lang="tr-TR" sz="2000" dirty="0"/>
          </a:p>
          <a:p>
            <a:endParaRPr lang="tr-TR" sz="2000" dirty="0"/>
          </a:p>
          <a:p>
            <a:endParaRPr lang="tr-TR" sz="20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338565" y="1772816"/>
            <a:ext cx="574503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2000" dirty="0" err="1" smtClean="0"/>
              <a:t>Brode</a:t>
            </a:r>
            <a:r>
              <a:rPr lang="tr-TR" sz="2000" dirty="0" smtClean="0"/>
              <a:t> ve Gipür işleme makinalarının  eni </a:t>
            </a:r>
            <a:r>
              <a:rPr lang="tr-TR" sz="2000" dirty="0"/>
              <a:t>belirtilir </a:t>
            </a:r>
            <a:endParaRPr lang="tr-TR" sz="2000" dirty="0" smtClean="0"/>
          </a:p>
          <a:p>
            <a:r>
              <a:rPr lang="tr-TR" sz="2000" dirty="0" smtClean="0"/>
              <a:t>     (21 yarda 19,20 </a:t>
            </a:r>
            <a:r>
              <a:rPr lang="tr-TR" sz="2000" dirty="0" err="1" smtClean="0"/>
              <a:t>mt</a:t>
            </a:r>
            <a:r>
              <a:rPr lang="tr-TR" sz="2000" dirty="0" smtClean="0"/>
              <a:t>, 32 yarda 30 </a:t>
            </a:r>
            <a:r>
              <a:rPr lang="tr-TR" sz="2000" dirty="0" err="1" smtClean="0"/>
              <a:t>mt</a:t>
            </a:r>
            <a:r>
              <a:rPr lang="tr-TR" sz="2000" dirty="0" smtClean="0"/>
              <a:t> şeklinde)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2000" dirty="0"/>
              <a:t>A</a:t>
            </a:r>
            <a:r>
              <a:rPr lang="tr-TR" sz="2000" dirty="0" smtClean="0"/>
              <a:t>lt üst işleme yapılıyorsa formül 2 ile çarpılır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2000" dirty="0" smtClean="0"/>
              <a:t>İşlemeli takımın ortalama birim ağırlığı tespit edilir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2000" dirty="0" smtClean="0"/>
              <a:t>Günde ortalama 5-7 takım üzerinden </a:t>
            </a:r>
            <a:r>
              <a:rPr lang="tr-TR" sz="2000" dirty="0" err="1" smtClean="0"/>
              <a:t>mt</a:t>
            </a:r>
            <a:r>
              <a:rPr lang="tr-TR" sz="2000" dirty="0" smtClean="0"/>
              <a:t>/yıl olarak </a:t>
            </a:r>
          </a:p>
          <a:p>
            <a:r>
              <a:rPr lang="tr-TR" sz="2000" dirty="0" smtClean="0"/>
              <a:t>üretim  hesaplanır</a:t>
            </a:r>
            <a:endParaRPr lang="tr-TR" sz="2000" dirty="0"/>
          </a:p>
        </p:txBody>
      </p:sp>
      <p:sp>
        <p:nvSpPr>
          <p:cNvPr id="12" name="Metin kutusu 11"/>
          <p:cNvSpPr txBox="1"/>
          <p:nvPr/>
        </p:nvSpPr>
        <p:spPr>
          <a:xfrm rot="19545853">
            <a:off x="235945" y="4014597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Örnek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1032663" y="3861048"/>
            <a:ext cx="729302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/>
              <a:t>1 adet </a:t>
            </a:r>
            <a:r>
              <a:rPr lang="tr-TR" sz="2000" dirty="0" err="1" smtClean="0"/>
              <a:t>brode</a:t>
            </a:r>
            <a:r>
              <a:rPr lang="tr-TR" sz="2000" dirty="0" smtClean="0"/>
              <a:t> ve gipür işleme makinası,21 yarda, mamul eni 19,20 m,</a:t>
            </a:r>
          </a:p>
          <a:p>
            <a:r>
              <a:rPr lang="tr-TR" sz="2000" dirty="0" smtClean="0"/>
              <a:t>Alt üst işleme yapılmaktadır ve günde 7 takım işlenebilmektedir.</a:t>
            </a:r>
          </a:p>
          <a:p>
            <a:r>
              <a:rPr lang="tr-TR" sz="2000" dirty="0" smtClean="0"/>
              <a:t>Birim ağırlık ortalama 150 gr/</a:t>
            </a:r>
            <a:r>
              <a:rPr lang="tr-TR" sz="2000" dirty="0" err="1" smtClean="0"/>
              <a:t>mt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3040555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BRODE VE NAKIŞ </a:t>
            </a:r>
            <a:r>
              <a:rPr lang="tr-TR" b="1" dirty="0" smtClean="0"/>
              <a:t>İŞLEME-2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967F-37FB-49E9-BACA-2CAFCE53F953}" type="slidenum">
              <a:rPr lang="tr-TR" smtClean="0"/>
              <a:pPr/>
              <a:t>19</a:t>
            </a:fld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7126" y="918012"/>
            <a:ext cx="3048708" cy="2304256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>
            <a:off x="539552" y="1700808"/>
            <a:ext cx="20842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sz="2400" b="1" dirty="0" smtClean="0"/>
              <a:t>Nakış İşleme</a:t>
            </a:r>
            <a:endParaRPr lang="tr-TR" sz="2400" b="1" dirty="0"/>
          </a:p>
        </p:txBody>
      </p:sp>
      <p:sp>
        <p:nvSpPr>
          <p:cNvPr id="7" name="Metin kutusu 6"/>
          <p:cNvSpPr txBox="1"/>
          <p:nvPr/>
        </p:nvSpPr>
        <p:spPr>
          <a:xfrm>
            <a:off x="323528" y="2564904"/>
            <a:ext cx="56543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2000" dirty="0" smtClean="0"/>
              <a:t>Nakış makinalarında yatak takımları, masa örtüsü,</a:t>
            </a:r>
          </a:p>
          <a:p>
            <a:r>
              <a:rPr lang="tr-TR" sz="2000" dirty="0" smtClean="0"/>
              <a:t>çay takımı vb. </a:t>
            </a:r>
            <a:r>
              <a:rPr lang="tr-TR" sz="2000" dirty="0" err="1" smtClean="0"/>
              <a:t>mamüller</a:t>
            </a:r>
            <a:r>
              <a:rPr lang="tr-TR" sz="2000" dirty="0" smtClean="0"/>
              <a:t> işlenir</a:t>
            </a:r>
            <a:endParaRPr lang="tr-TR" sz="2000" dirty="0"/>
          </a:p>
        </p:txBody>
      </p:sp>
      <p:sp>
        <p:nvSpPr>
          <p:cNvPr id="8" name="Metin kutusu 7"/>
          <p:cNvSpPr txBox="1"/>
          <p:nvPr/>
        </p:nvSpPr>
        <p:spPr>
          <a:xfrm>
            <a:off x="323528" y="3393866"/>
            <a:ext cx="65009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2000" dirty="0" smtClean="0"/>
              <a:t>Kapasite tespitinde makinalardaki kafa sayıları tespit edilir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2000" dirty="0" smtClean="0"/>
              <a:t>Bir kafa günde (8 saat) 16 motif işler</a:t>
            </a:r>
            <a:endParaRPr lang="tr-TR" sz="2000" dirty="0"/>
          </a:p>
        </p:txBody>
      </p:sp>
      <p:sp>
        <p:nvSpPr>
          <p:cNvPr id="9" name="Oval 8"/>
          <p:cNvSpPr/>
          <p:nvPr/>
        </p:nvSpPr>
        <p:spPr>
          <a:xfrm>
            <a:off x="1187624" y="4221088"/>
            <a:ext cx="3816424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dirty="0" smtClean="0"/>
              <a:t>Kapasite</a:t>
            </a:r>
            <a:r>
              <a:rPr lang="tr-TR" dirty="0" smtClean="0"/>
              <a:t> Hesabı</a:t>
            </a:r>
            <a:endParaRPr lang="tr-TR" dirty="0"/>
          </a:p>
        </p:txBody>
      </p:sp>
      <p:sp>
        <p:nvSpPr>
          <p:cNvPr id="10" name="Metin kutusu 9"/>
          <p:cNvSpPr txBox="1"/>
          <p:nvPr/>
        </p:nvSpPr>
        <p:spPr>
          <a:xfrm>
            <a:off x="467544" y="4869160"/>
            <a:ext cx="853131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/>
              <a:t>Kafa sayısı x 16 motif x 300 gün =….adet/yıl Motif</a:t>
            </a:r>
          </a:p>
          <a:p>
            <a:r>
              <a:rPr lang="tr-TR" sz="2000" dirty="0" smtClean="0"/>
              <a:t>Kafa başına 130 gr/gün üzerinden</a:t>
            </a:r>
          </a:p>
          <a:p>
            <a:r>
              <a:rPr lang="tr-TR" sz="2000" dirty="0" smtClean="0"/>
              <a:t>Kafa sayısı x 0,130 kg x 300 gün = ……kg/yıl Suni yada sentetik  özel bükümlü iplik</a:t>
            </a:r>
          </a:p>
          <a:p>
            <a:r>
              <a:rPr lang="tr-TR" sz="2000" dirty="0" smtClean="0"/>
              <a:t>(Elektronik makinalarda kafa başına 230-240 gr/gün alınabilir)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403204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1628800"/>
            <a:ext cx="9144000" cy="2376264"/>
          </a:xfrm>
        </p:spPr>
        <p:txBody>
          <a:bodyPr>
            <a:noAutofit/>
          </a:bodyPr>
          <a:lstStyle/>
          <a:p>
            <a:pPr algn="ctr"/>
            <a:r>
              <a:rPr lang="tr-TR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Tekstil, Örme ve Konfeksiyon Sanayi Kriterleri</a:t>
            </a:r>
            <a:endParaRPr 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0" y="0"/>
            <a:ext cx="9144000" cy="115212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prstClr val="white"/>
              </a:solidFill>
            </a:endParaRPr>
          </a:p>
        </p:txBody>
      </p:sp>
      <p:pic>
        <p:nvPicPr>
          <p:cNvPr id="10" name="4 Resim" descr="tobb_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2 Alt Başlık"/>
          <p:cNvSpPr txBox="1">
            <a:spLocks/>
          </p:cNvSpPr>
          <p:nvPr/>
        </p:nvSpPr>
        <p:spPr>
          <a:xfrm>
            <a:off x="1115616" y="4869160"/>
            <a:ext cx="6552728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rgbClr val="FF0000"/>
              </a:buClr>
              <a:buSzPct val="120000"/>
              <a:buFont typeface="Wingdings" pitchFamily="2" charset="2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lang="tr-TR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3600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Yavuz YONTAR</a:t>
            </a:r>
          </a:p>
          <a:p>
            <a:r>
              <a:rPr lang="tr-TR" sz="3600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Tekstil Mühendisi</a:t>
            </a:r>
            <a:endParaRPr lang="en-US" sz="3600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514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HAZIR GİYİM-1</a:t>
            </a:r>
            <a:endParaRPr lang="tr-TR" b="1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967F-37FB-49E9-BACA-2CAFCE53F953}" type="slidenum">
              <a:rPr lang="tr-TR" smtClean="0"/>
              <a:pPr/>
              <a:t>20</a:t>
            </a:fld>
            <a:endParaRPr lang="tr-TR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3208" y="1472214"/>
            <a:ext cx="2880320" cy="2880320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1436960"/>
            <a:ext cx="2181225" cy="2095500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3933056"/>
            <a:ext cx="2143125" cy="2143125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28" y="2060848"/>
            <a:ext cx="2486025" cy="1838325"/>
          </a:xfrm>
          <a:prstGeom prst="rect">
            <a:avLst/>
          </a:prstGeom>
        </p:spPr>
      </p:pic>
      <p:sp>
        <p:nvSpPr>
          <p:cNvPr id="11" name="Metin kutusu 10"/>
          <p:cNvSpPr txBox="1"/>
          <p:nvPr/>
        </p:nvSpPr>
        <p:spPr>
          <a:xfrm>
            <a:off x="683568" y="1691516"/>
            <a:ext cx="1072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solidFill>
                  <a:srgbClr val="FF0000"/>
                </a:solidFill>
              </a:rPr>
              <a:t>Düz</a:t>
            </a:r>
            <a:r>
              <a:rPr lang="tr-TR" dirty="0" smtClean="0">
                <a:solidFill>
                  <a:srgbClr val="FF0000"/>
                </a:solidFill>
              </a:rPr>
              <a:t> Dikiş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3347864" y="1691516"/>
            <a:ext cx="10021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solidFill>
                  <a:srgbClr val="FF0000"/>
                </a:solidFill>
              </a:rPr>
              <a:t>Çift</a:t>
            </a:r>
            <a:r>
              <a:rPr lang="tr-TR" dirty="0" smtClean="0">
                <a:solidFill>
                  <a:srgbClr val="FF0000"/>
                </a:solidFill>
              </a:rPr>
              <a:t> İğne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6732240" y="1102882"/>
            <a:ext cx="9964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err="1" smtClean="0">
                <a:solidFill>
                  <a:srgbClr val="FF0000"/>
                </a:solidFill>
              </a:rPr>
              <a:t>Overlok</a:t>
            </a:r>
            <a:endParaRPr lang="tr-TR" sz="2000" dirty="0">
              <a:solidFill>
                <a:srgbClr val="FF0000"/>
              </a:solidFill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7020272" y="3748390"/>
            <a:ext cx="890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err="1" smtClean="0">
                <a:solidFill>
                  <a:srgbClr val="FF0000"/>
                </a:solidFill>
              </a:rPr>
              <a:t>Reçme</a:t>
            </a:r>
            <a:endParaRPr lang="tr-TR" sz="2000" dirty="0">
              <a:solidFill>
                <a:srgbClr val="FF0000"/>
              </a:solidFill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251520" y="4005064"/>
            <a:ext cx="6993109" cy="25648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tr-TR" sz="2000" dirty="0" smtClean="0"/>
              <a:t>Bu tesislerde kapasite 8 saat 300 gün üzerinden hesaplanır </a:t>
            </a:r>
          </a:p>
          <a:p>
            <a:pPr>
              <a:lnSpc>
                <a:spcPct val="80000"/>
              </a:lnSpc>
            </a:pPr>
            <a:r>
              <a:rPr lang="tr-TR" sz="2000" b="1" dirty="0" smtClean="0"/>
              <a:t>Kapasiteye esas alınacak makinalar</a:t>
            </a:r>
          </a:p>
          <a:p>
            <a:pPr>
              <a:lnSpc>
                <a:spcPct val="80000"/>
              </a:lnSpc>
            </a:pPr>
            <a:endParaRPr lang="tr-TR" sz="2000" dirty="0" smtClean="0"/>
          </a:p>
          <a:p>
            <a:pPr marL="285750" indent="-285750">
              <a:lnSpc>
                <a:spcPct val="800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sz="2000" dirty="0" smtClean="0"/>
              <a:t>Düz Dikiş</a:t>
            </a:r>
          </a:p>
          <a:p>
            <a:pPr marL="285750" indent="-285750">
              <a:lnSpc>
                <a:spcPct val="800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sz="2000" dirty="0" smtClean="0"/>
              <a:t>Çift iğne</a:t>
            </a:r>
          </a:p>
          <a:p>
            <a:pPr marL="285750" indent="-285750">
              <a:lnSpc>
                <a:spcPct val="800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sz="2000" dirty="0" err="1" smtClean="0"/>
              <a:t>Overlok</a:t>
            </a:r>
            <a:endParaRPr lang="tr-TR" sz="2000" dirty="0" smtClean="0"/>
          </a:p>
          <a:p>
            <a:pPr marL="285750" indent="-285750">
              <a:lnSpc>
                <a:spcPct val="800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sz="2000" dirty="0" err="1" smtClean="0"/>
              <a:t>Reçme</a:t>
            </a:r>
            <a:r>
              <a:rPr lang="tr-TR" sz="2000" dirty="0" smtClean="0"/>
              <a:t> makinaları</a:t>
            </a:r>
          </a:p>
          <a:p>
            <a:pPr marL="285750" indent="-285750">
              <a:lnSpc>
                <a:spcPct val="800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tr-TR" sz="2000" dirty="0" smtClean="0"/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tr-TR" sz="2000" dirty="0" smtClean="0"/>
              <a:t>Diğer makinalar yardımcı makinalar olup, kapasite hesaplarında</a:t>
            </a:r>
          </a:p>
          <a:p>
            <a:pPr>
              <a:lnSpc>
                <a:spcPct val="80000"/>
              </a:lnSpc>
              <a:buClr>
                <a:srgbClr val="FF0000"/>
              </a:buClr>
            </a:pPr>
            <a:r>
              <a:rPr lang="tr-TR" sz="2000" dirty="0"/>
              <a:t>d</a:t>
            </a:r>
            <a:r>
              <a:rPr lang="tr-TR" sz="2000" dirty="0" smtClean="0"/>
              <a:t>ikkate alınmazlar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564996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HAZIR </a:t>
            </a:r>
            <a:r>
              <a:rPr lang="tr-TR" b="1" dirty="0" smtClean="0"/>
              <a:t>GİYİM-2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967F-37FB-49E9-BACA-2CAFCE53F953}" type="slidenum">
              <a:rPr lang="tr-TR" smtClean="0"/>
              <a:pPr/>
              <a:t>21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323528" y="1556792"/>
            <a:ext cx="904606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tr-TR" sz="2000" dirty="0"/>
              <a:t>K</a:t>
            </a:r>
            <a:r>
              <a:rPr lang="tr-TR" sz="2000" dirty="0" smtClean="0"/>
              <a:t>onfeksiyon </a:t>
            </a:r>
            <a:r>
              <a:rPr lang="tr-TR" sz="2000" dirty="0"/>
              <a:t>üretiminde makina başına birebir işçi gerektiğinden makina ve tesisat </a:t>
            </a:r>
            <a:endParaRPr lang="tr-TR" sz="2000" dirty="0" smtClean="0"/>
          </a:p>
          <a:p>
            <a:r>
              <a:rPr lang="tr-TR" sz="2000" dirty="0" smtClean="0"/>
              <a:t>tablosunda </a:t>
            </a:r>
            <a:r>
              <a:rPr lang="tr-TR" sz="2000" dirty="0"/>
              <a:t>belirtilen dikiş makinası sayısı kadar işçi bulunması şarttır. </a:t>
            </a:r>
            <a:endParaRPr lang="tr-TR" sz="2000" dirty="0" smtClean="0"/>
          </a:p>
          <a:p>
            <a:pPr marL="342900" indent="-342900">
              <a:buFont typeface="Arial"/>
              <a:buChar char="•"/>
            </a:pPr>
            <a:r>
              <a:rPr lang="tr-TR" sz="2000" dirty="0" smtClean="0"/>
              <a:t>İşçi </a:t>
            </a:r>
            <a:r>
              <a:rPr lang="tr-TR" sz="2000" dirty="0"/>
              <a:t>sayısı yetersiz ise işçi sayısı kadar dikiş makinası sayısı üzerinden </a:t>
            </a:r>
            <a:endParaRPr lang="tr-TR" sz="2000" dirty="0" smtClean="0"/>
          </a:p>
          <a:p>
            <a:r>
              <a:rPr lang="tr-TR" sz="2000" dirty="0" smtClean="0"/>
              <a:t>kapasite </a:t>
            </a:r>
            <a:r>
              <a:rPr lang="tr-TR" sz="2000" dirty="0"/>
              <a:t>hesapları yapılır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323528" y="3494242"/>
            <a:ext cx="825841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tr-TR" sz="2000" b="1" dirty="0" smtClean="0"/>
          </a:p>
          <a:p>
            <a:pPr>
              <a:buClr>
                <a:srgbClr val="FF0000"/>
              </a:buClr>
            </a:pPr>
            <a:r>
              <a:rPr lang="tr-TR" sz="2000" dirty="0"/>
              <a:t>B</a:t>
            </a:r>
            <a:r>
              <a:rPr lang="tr-TR" sz="2000" dirty="0" smtClean="0"/>
              <a:t>u hesap şeklinde mevcut dikiş makinalarının ürünlere göre dağılımı yapılarak </a:t>
            </a:r>
          </a:p>
          <a:p>
            <a:pPr>
              <a:buClr>
                <a:srgbClr val="FF0000"/>
              </a:buClr>
            </a:pPr>
            <a:r>
              <a:rPr lang="tr-TR" sz="2000" dirty="0"/>
              <a:t>v</a:t>
            </a:r>
            <a:r>
              <a:rPr lang="tr-TR" sz="2000" dirty="0" smtClean="0"/>
              <a:t>e kriterlerde belirtilen günlük dikim miktarları dikkate alınarak hesaplanır</a:t>
            </a:r>
            <a:endParaRPr lang="tr-TR" sz="2000" dirty="0"/>
          </a:p>
        </p:txBody>
      </p:sp>
      <p:sp>
        <p:nvSpPr>
          <p:cNvPr id="7" name="Metin kutusu 6"/>
          <p:cNvSpPr txBox="1"/>
          <p:nvPr/>
        </p:nvSpPr>
        <p:spPr>
          <a:xfrm rot="19896930">
            <a:off x="169529" y="4587842"/>
            <a:ext cx="11816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Örnek</a:t>
            </a:r>
            <a:endParaRPr lang="tr-TR" sz="2800" b="1" dirty="0">
              <a:solidFill>
                <a:srgbClr val="FF0000"/>
              </a:solidFill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1293916" y="4595872"/>
            <a:ext cx="702250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/>
              <a:t>Pantolon ve gömlek üretimi yapan 10 adet dikiş makinası olan için</a:t>
            </a:r>
          </a:p>
          <a:p>
            <a:endParaRPr lang="tr-TR" sz="2000" dirty="0" smtClean="0"/>
          </a:p>
          <a:p>
            <a:r>
              <a:rPr lang="tr-TR" sz="2000" dirty="0" smtClean="0"/>
              <a:t>5 </a:t>
            </a:r>
            <a:r>
              <a:rPr lang="tr-TR" sz="2000" dirty="0" err="1" smtClean="0"/>
              <a:t>mak</a:t>
            </a:r>
            <a:r>
              <a:rPr lang="tr-TR" sz="2000" dirty="0" smtClean="0"/>
              <a:t> x 25 adet/gün x 300 gün = 37.500 </a:t>
            </a:r>
            <a:r>
              <a:rPr lang="tr-TR" sz="2000" dirty="0" err="1" smtClean="0"/>
              <a:t>adetYıl</a:t>
            </a:r>
            <a:r>
              <a:rPr lang="tr-TR" sz="2000" dirty="0" smtClean="0"/>
              <a:t> Gömlek</a:t>
            </a:r>
          </a:p>
          <a:p>
            <a:r>
              <a:rPr lang="tr-TR" sz="2000" dirty="0"/>
              <a:t>5 </a:t>
            </a:r>
            <a:r>
              <a:rPr lang="tr-TR" sz="2000" dirty="0" err="1"/>
              <a:t>mak</a:t>
            </a:r>
            <a:r>
              <a:rPr lang="tr-TR" sz="2000" dirty="0"/>
              <a:t> x </a:t>
            </a:r>
            <a:r>
              <a:rPr lang="tr-TR" sz="2000" dirty="0" smtClean="0"/>
              <a:t>20 </a:t>
            </a:r>
            <a:r>
              <a:rPr lang="tr-TR" sz="2000" dirty="0"/>
              <a:t>adet/gün x 300 gün = </a:t>
            </a:r>
            <a:r>
              <a:rPr lang="tr-TR" sz="2000" dirty="0" smtClean="0"/>
              <a:t>30.000 </a:t>
            </a:r>
            <a:r>
              <a:rPr lang="tr-TR" sz="2000" dirty="0" err="1" smtClean="0"/>
              <a:t>adetYıl</a:t>
            </a:r>
            <a:r>
              <a:rPr lang="tr-TR" sz="2000" dirty="0" smtClean="0"/>
              <a:t> Pantolon</a:t>
            </a:r>
            <a:endParaRPr lang="tr-TR" sz="2000" dirty="0"/>
          </a:p>
        </p:txBody>
      </p:sp>
      <p:sp>
        <p:nvSpPr>
          <p:cNvPr id="9" name="Oval 8"/>
          <p:cNvSpPr/>
          <p:nvPr/>
        </p:nvSpPr>
        <p:spPr>
          <a:xfrm>
            <a:off x="573045" y="2996952"/>
            <a:ext cx="7416824" cy="69278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FF0000"/>
              </a:buClr>
            </a:pPr>
            <a:r>
              <a:rPr lang="tr-TR" sz="2000" b="1" dirty="0" smtClean="0"/>
              <a:t>1)Dikiş </a:t>
            </a:r>
            <a:r>
              <a:rPr lang="tr-TR" sz="2000" b="1" dirty="0"/>
              <a:t>makinalarının konfeksiyon ürünlerine dağılımına göre kapasite hesabı</a:t>
            </a:r>
          </a:p>
        </p:txBody>
      </p:sp>
    </p:spTree>
    <p:extLst>
      <p:ext uri="{BB962C8B-B14F-4D97-AF65-F5344CB8AC3E}">
        <p14:creationId xmlns:p14="http://schemas.microsoft.com/office/powerpoint/2010/main" val="30306373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HAZIR </a:t>
            </a:r>
            <a:r>
              <a:rPr lang="tr-TR" b="1" dirty="0" smtClean="0"/>
              <a:t>GİYİM-3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967F-37FB-49E9-BACA-2CAFCE53F953}" type="slidenum">
              <a:rPr lang="tr-TR" smtClean="0"/>
              <a:pPr/>
              <a:t>22</a:t>
            </a:fld>
            <a:endParaRPr lang="tr-TR"/>
          </a:p>
        </p:txBody>
      </p:sp>
      <p:sp>
        <p:nvSpPr>
          <p:cNvPr id="5" name="Oval 4"/>
          <p:cNvSpPr/>
          <p:nvPr/>
        </p:nvSpPr>
        <p:spPr>
          <a:xfrm>
            <a:off x="627608" y="1484784"/>
            <a:ext cx="684076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/>
              <a:t>2</a:t>
            </a:r>
            <a:r>
              <a:rPr lang="tr-TR" b="1" dirty="0" smtClean="0"/>
              <a:t>)Dikiş Makinalarının Yıllık Çalışma Süresi Üzerinden</a:t>
            </a:r>
          </a:p>
          <a:p>
            <a:pPr algn="ctr"/>
            <a:r>
              <a:rPr lang="tr-TR" b="1" dirty="0" smtClean="0"/>
              <a:t>Kapasite Hesabı</a:t>
            </a:r>
            <a:endParaRPr lang="tr-TR" b="1" dirty="0"/>
          </a:p>
        </p:txBody>
      </p:sp>
      <p:sp>
        <p:nvSpPr>
          <p:cNvPr id="6" name="Metin kutusu 5"/>
          <p:cNvSpPr txBox="1"/>
          <p:nvPr/>
        </p:nvSpPr>
        <p:spPr>
          <a:xfrm>
            <a:off x="611560" y="2780928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tr-TR" dirty="0" smtClean="0"/>
              <a:t>Makine sayısı x 60 </a:t>
            </a:r>
            <a:r>
              <a:rPr lang="tr-TR" dirty="0" err="1" smtClean="0"/>
              <a:t>dk</a:t>
            </a:r>
            <a:r>
              <a:rPr lang="tr-TR" dirty="0" smtClean="0"/>
              <a:t> x 8 saat x 300 gün x 0.80R =…..</a:t>
            </a:r>
            <a:r>
              <a:rPr lang="tr-TR" dirty="0" err="1" smtClean="0"/>
              <a:t>dak</a:t>
            </a:r>
            <a:r>
              <a:rPr lang="tr-TR" dirty="0" smtClean="0"/>
              <a:t>/yıl Yıllık Çalışma Süresi</a:t>
            </a:r>
          </a:p>
          <a:p>
            <a:pPr marL="285750" indent="-285750">
              <a:buFont typeface="Arial"/>
              <a:buChar char="•"/>
            </a:pPr>
            <a:r>
              <a:rPr lang="tr-TR" dirty="0"/>
              <a:t>Yıllık Çalışma </a:t>
            </a:r>
            <a:r>
              <a:rPr lang="tr-TR" dirty="0" smtClean="0"/>
              <a:t>Süresi/ Ortalama standart dikim süresi =… adet/yıl Üretim</a:t>
            </a:r>
            <a:endParaRPr lang="tr-TR" dirty="0"/>
          </a:p>
        </p:txBody>
      </p:sp>
      <p:sp>
        <p:nvSpPr>
          <p:cNvPr id="7" name="Metin kutusu 6"/>
          <p:cNvSpPr txBox="1"/>
          <p:nvPr/>
        </p:nvSpPr>
        <p:spPr>
          <a:xfrm rot="19991196">
            <a:off x="186878" y="3572581"/>
            <a:ext cx="13998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Örnek</a:t>
            </a:r>
            <a:endParaRPr lang="tr-TR" sz="2800" b="1" dirty="0">
              <a:solidFill>
                <a:srgbClr val="FF0000"/>
              </a:solidFill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755576" y="4082281"/>
            <a:ext cx="80648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25 adet dikiş makinasının yıllık çalışma süresini %40 T-</a:t>
            </a:r>
            <a:r>
              <a:rPr lang="tr-TR" dirty="0" err="1" smtClean="0"/>
              <a:t>Shirt</a:t>
            </a:r>
            <a:r>
              <a:rPr lang="tr-TR" dirty="0" smtClean="0"/>
              <a:t>, %30 Eşofman,</a:t>
            </a:r>
          </a:p>
          <a:p>
            <a:r>
              <a:rPr lang="tr-TR" dirty="0" smtClean="0"/>
              <a:t>%30 Gömlek olarak oranlarsak</a:t>
            </a:r>
          </a:p>
          <a:p>
            <a:endParaRPr lang="tr-TR" dirty="0" smtClean="0"/>
          </a:p>
          <a:p>
            <a:r>
              <a:rPr lang="tr-TR" dirty="0" smtClean="0"/>
              <a:t>25 </a:t>
            </a:r>
            <a:r>
              <a:rPr lang="tr-TR" dirty="0" err="1" smtClean="0"/>
              <a:t>mak</a:t>
            </a:r>
            <a:r>
              <a:rPr lang="tr-TR" dirty="0" smtClean="0"/>
              <a:t> x 60 </a:t>
            </a:r>
            <a:r>
              <a:rPr lang="tr-TR" dirty="0" err="1" smtClean="0"/>
              <a:t>dak</a:t>
            </a:r>
            <a:r>
              <a:rPr lang="tr-TR" dirty="0" smtClean="0"/>
              <a:t> x 8 saat x 300 gün x 0.80R = 2.880.000 </a:t>
            </a:r>
            <a:r>
              <a:rPr lang="tr-TR" dirty="0" err="1" smtClean="0"/>
              <a:t>dak</a:t>
            </a:r>
            <a:r>
              <a:rPr lang="tr-TR" dirty="0" smtClean="0"/>
              <a:t>/yıl Çalışma Süresi</a:t>
            </a:r>
          </a:p>
          <a:p>
            <a:endParaRPr lang="tr-TR" dirty="0" smtClean="0"/>
          </a:p>
          <a:p>
            <a:r>
              <a:rPr lang="tr-TR" dirty="0" smtClean="0"/>
              <a:t>T-</a:t>
            </a:r>
            <a:r>
              <a:rPr lang="tr-TR" dirty="0" err="1" smtClean="0"/>
              <a:t>Shirt</a:t>
            </a:r>
            <a:r>
              <a:rPr lang="tr-TR" dirty="0" smtClean="0"/>
              <a:t>      2.880.000 x 0.40/5 </a:t>
            </a:r>
            <a:r>
              <a:rPr lang="tr-TR" dirty="0" err="1" smtClean="0"/>
              <a:t>dak</a:t>
            </a:r>
            <a:r>
              <a:rPr lang="tr-TR" dirty="0" smtClean="0"/>
              <a:t> = 230.400 adet/yıl</a:t>
            </a:r>
          </a:p>
          <a:p>
            <a:r>
              <a:rPr lang="tr-TR" dirty="0" smtClean="0"/>
              <a:t>Eşofman  2.880.000 </a:t>
            </a:r>
            <a:r>
              <a:rPr lang="tr-TR" dirty="0"/>
              <a:t>x </a:t>
            </a:r>
            <a:r>
              <a:rPr lang="tr-TR" dirty="0" smtClean="0"/>
              <a:t>0.30/13 </a:t>
            </a:r>
            <a:r>
              <a:rPr lang="tr-TR" dirty="0" err="1"/>
              <a:t>dak</a:t>
            </a:r>
            <a:r>
              <a:rPr lang="tr-TR" dirty="0"/>
              <a:t> =  </a:t>
            </a:r>
            <a:r>
              <a:rPr lang="tr-TR" dirty="0" smtClean="0"/>
              <a:t>66.462 adet/yıl</a:t>
            </a:r>
          </a:p>
          <a:p>
            <a:r>
              <a:rPr lang="tr-TR" dirty="0" smtClean="0"/>
              <a:t>Gömlek    </a:t>
            </a:r>
            <a:r>
              <a:rPr lang="tr-TR" dirty="0"/>
              <a:t>2.880.000 x </a:t>
            </a:r>
            <a:r>
              <a:rPr lang="tr-TR" dirty="0" smtClean="0"/>
              <a:t>0.30/16 </a:t>
            </a:r>
            <a:r>
              <a:rPr lang="tr-TR" dirty="0" err="1"/>
              <a:t>dak</a:t>
            </a:r>
            <a:r>
              <a:rPr lang="tr-TR" dirty="0"/>
              <a:t> =  </a:t>
            </a:r>
            <a:r>
              <a:rPr lang="tr-TR" dirty="0" smtClean="0"/>
              <a:t>54.000 </a:t>
            </a:r>
            <a:r>
              <a:rPr lang="tr-TR" dirty="0"/>
              <a:t>adet/yıl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12400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HAZIR </a:t>
            </a:r>
            <a:r>
              <a:rPr lang="tr-TR" b="1" dirty="0" smtClean="0"/>
              <a:t>GİYİM-4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967F-37FB-49E9-BACA-2CAFCE53F953}" type="slidenum">
              <a:rPr lang="tr-TR" smtClean="0"/>
              <a:pPr/>
              <a:t>23</a:t>
            </a:fld>
            <a:endParaRPr lang="tr-TR"/>
          </a:p>
        </p:txBody>
      </p:sp>
      <p:sp>
        <p:nvSpPr>
          <p:cNvPr id="5" name="Oval 4"/>
          <p:cNvSpPr/>
          <p:nvPr/>
        </p:nvSpPr>
        <p:spPr>
          <a:xfrm>
            <a:off x="323528" y="1412776"/>
            <a:ext cx="540060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/>
              <a:t>3</a:t>
            </a:r>
            <a:r>
              <a:rPr lang="tr-TR" sz="2000" b="1" dirty="0" smtClean="0"/>
              <a:t>)Bant</a:t>
            </a:r>
            <a:r>
              <a:rPr lang="tr-TR" b="1" dirty="0" smtClean="0"/>
              <a:t> Usulüne Göre Kapasite Hesabı</a:t>
            </a:r>
            <a:endParaRPr lang="tr-TR" b="1" dirty="0"/>
          </a:p>
        </p:txBody>
      </p:sp>
      <p:sp>
        <p:nvSpPr>
          <p:cNvPr id="6" name="Metin kutusu 5"/>
          <p:cNvSpPr txBox="1"/>
          <p:nvPr/>
        </p:nvSpPr>
        <p:spPr>
          <a:xfrm>
            <a:off x="323528" y="2013984"/>
            <a:ext cx="8605241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2000" dirty="0" smtClean="0"/>
              <a:t>Mevcut dikiş makinalarının yapılacak olan konfeksiyon ürünlerine göre</a:t>
            </a:r>
          </a:p>
          <a:p>
            <a:r>
              <a:rPr lang="tr-TR" sz="2000" dirty="0" smtClean="0"/>
              <a:t>Dağılımı yapılarak üretim bantları oluşturulur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2000" dirty="0" smtClean="0"/>
              <a:t>Üretim bantlarındaki makine sayısı, makine cinsi, operasyon adı ve birim dikim</a:t>
            </a:r>
          </a:p>
          <a:p>
            <a:r>
              <a:rPr lang="tr-TR" sz="2000" dirty="0" smtClean="0"/>
              <a:t>Zamanları(</a:t>
            </a:r>
            <a:r>
              <a:rPr lang="tr-TR" sz="2000" dirty="0" err="1" smtClean="0"/>
              <a:t>sn</a:t>
            </a:r>
            <a:r>
              <a:rPr lang="tr-TR" sz="2000" dirty="0" smtClean="0"/>
              <a:t>) belirtilerek dar boğaz olan operasyon esas alınmak suretiyle yıllık</a:t>
            </a:r>
          </a:p>
          <a:p>
            <a:r>
              <a:rPr lang="tr-TR" sz="2000" dirty="0" smtClean="0"/>
              <a:t>Üretim miktarları hesaplanır</a:t>
            </a:r>
            <a:endParaRPr lang="tr-TR" sz="2000" dirty="0"/>
          </a:p>
        </p:txBody>
      </p:sp>
      <p:sp>
        <p:nvSpPr>
          <p:cNvPr id="9" name="Patlama 1 8"/>
          <p:cNvSpPr/>
          <p:nvPr/>
        </p:nvSpPr>
        <p:spPr>
          <a:xfrm>
            <a:off x="1719152" y="3429000"/>
            <a:ext cx="4752528" cy="1368152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Dikkat </a:t>
            </a:r>
            <a:r>
              <a:rPr lang="tr-TR" sz="2000" dirty="0"/>
              <a:t>Edilecek</a:t>
            </a:r>
            <a:r>
              <a:rPr lang="tr-TR" dirty="0"/>
              <a:t> Hususlar</a:t>
            </a:r>
          </a:p>
        </p:txBody>
      </p:sp>
      <p:sp>
        <p:nvSpPr>
          <p:cNvPr id="11" name="Metin kutusu 10"/>
          <p:cNvSpPr txBox="1"/>
          <p:nvPr/>
        </p:nvSpPr>
        <p:spPr>
          <a:xfrm>
            <a:off x="251520" y="4788743"/>
            <a:ext cx="8966942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2000" dirty="0" smtClean="0"/>
              <a:t>Sigortalı işçi sayısı ile makine sayısını karşılaştırarak dar boğaz olana göre kapasite </a:t>
            </a:r>
          </a:p>
          <a:p>
            <a:r>
              <a:rPr lang="tr-TR" sz="2000" dirty="0" smtClean="0"/>
              <a:t>     hesaplarının yapılması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2000" dirty="0" smtClean="0"/>
              <a:t>Kapasite hesap tablosunda VEYA şeklinde hesaplanan üretimlerin Tablo </a:t>
            </a:r>
            <a:r>
              <a:rPr lang="tr-TR" sz="2000" dirty="0" err="1" smtClean="0"/>
              <a:t>II’de</a:t>
            </a:r>
            <a:r>
              <a:rPr lang="tr-TR" sz="2000" dirty="0" smtClean="0"/>
              <a:t> </a:t>
            </a:r>
            <a:r>
              <a:rPr lang="tr-TR" sz="2000" dirty="0" smtClean="0"/>
              <a:t> </a:t>
            </a:r>
          </a:p>
          <a:p>
            <a:r>
              <a:rPr lang="tr-TR" sz="2000" dirty="0" smtClean="0"/>
              <a:t>     gösterilmemesi</a:t>
            </a:r>
            <a:endParaRPr lang="tr-TR" sz="20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2000" dirty="0" smtClean="0"/>
              <a:t>Üretimlerde kullanılan dokuma kumaş ihtiyacının </a:t>
            </a:r>
            <a:r>
              <a:rPr lang="tr-TR" sz="2000" dirty="0" smtClean="0"/>
              <a:t>mutlaka </a:t>
            </a:r>
            <a:r>
              <a:rPr lang="tr-TR" sz="2000" dirty="0" smtClean="0">
                <a:solidFill>
                  <a:srgbClr val="FF0000"/>
                </a:solidFill>
              </a:rPr>
              <a:t>m2</a:t>
            </a:r>
            <a:r>
              <a:rPr lang="tr-TR" sz="2000" dirty="0" smtClean="0"/>
              <a:t>, örme kumaş </a:t>
            </a:r>
            <a:endParaRPr lang="tr-TR" sz="2000" dirty="0" smtClean="0"/>
          </a:p>
          <a:p>
            <a:r>
              <a:rPr lang="tr-TR" sz="2000" dirty="0" smtClean="0"/>
              <a:t>     İhtiyacının</a:t>
            </a:r>
            <a:r>
              <a:rPr lang="tr-TR" sz="2000" dirty="0" smtClean="0"/>
              <a:t> </a:t>
            </a:r>
            <a:r>
              <a:rPr lang="tr-TR" sz="2000" dirty="0" smtClean="0"/>
              <a:t>ise </a:t>
            </a:r>
            <a:r>
              <a:rPr lang="tr-TR" sz="2000" dirty="0" smtClean="0">
                <a:solidFill>
                  <a:srgbClr val="FF0000"/>
                </a:solidFill>
              </a:rPr>
              <a:t>kg</a:t>
            </a:r>
            <a:r>
              <a:rPr lang="tr-TR" sz="2000" dirty="0" smtClean="0"/>
              <a:t> olarak alınması</a:t>
            </a:r>
            <a:endParaRPr lang="tr-TR" sz="2000" dirty="0" smtClean="0">
              <a:solidFill>
                <a:schemeClr val="bg1"/>
              </a:solidFill>
            </a:endParaRP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75608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251520" y="1412776"/>
            <a:ext cx="8496944" cy="1843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endParaRPr lang="tr-TR" sz="4000" b="1" dirty="0" smtClean="0">
              <a:solidFill>
                <a:srgbClr val="FF0000"/>
              </a:solidFill>
            </a:endParaRPr>
          </a:p>
          <a:p>
            <a:pPr algn="ctr">
              <a:lnSpc>
                <a:spcPct val="150000"/>
              </a:lnSpc>
              <a:defRPr/>
            </a:pPr>
            <a:r>
              <a:rPr lang="tr-TR" sz="4000" b="1" dirty="0" smtClean="0">
                <a:solidFill>
                  <a:srgbClr val="FF0000"/>
                </a:solidFill>
              </a:rPr>
              <a:t>Teşekkürler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139952" y="1588"/>
            <a:ext cx="56515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 dirty="0">
                <a:solidFill>
                  <a:schemeClr val="tx2"/>
                </a:solidFill>
              </a:rPr>
              <a:t>Reel Sektör Ar-</a:t>
            </a:r>
            <a:r>
              <a:rPr lang="tr-TR" sz="2000" dirty="0" err="1">
                <a:solidFill>
                  <a:schemeClr val="tx2"/>
                </a:solidFill>
              </a:rPr>
              <a:t>Ge</a:t>
            </a:r>
            <a:r>
              <a:rPr lang="tr-TR" sz="2000" dirty="0">
                <a:solidFill>
                  <a:schemeClr val="tx2"/>
                </a:solidFill>
              </a:rPr>
              <a:t> ve Uygulama Dairesi</a:t>
            </a:r>
          </a:p>
        </p:txBody>
      </p:sp>
    </p:spTree>
    <p:extLst>
      <p:ext uri="{BB962C8B-B14F-4D97-AF65-F5344CB8AC3E}">
        <p14:creationId xmlns:p14="http://schemas.microsoft.com/office/powerpoint/2010/main" val="245511538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676456" cy="936104"/>
          </a:xfrm>
        </p:spPr>
        <p:txBody>
          <a:bodyPr>
            <a:noAutofit/>
          </a:bodyPr>
          <a:lstStyle/>
          <a:p>
            <a:r>
              <a:rPr lang="tr-TR" sz="2800" b="1" dirty="0"/>
              <a:t>ELYAFIN HAZIRLANMASI, </a:t>
            </a:r>
            <a:r>
              <a:rPr lang="tr-TR" sz="2800" b="1" dirty="0" smtClean="0"/>
              <a:t>İPLİK</a:t>
            </a:r>
            <a:r>
              <a:rPr lang="tr-TR" sz="2800" b="1" dirty="0"/>
              <a:t>HALİNE GETİRİLMESİ, DOKUNMASI VE TERBİYE İŞLEMLERİ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553200" y="5703718"/>
            <a:ext cx="2133600" cy="365125"/>
          </a:xfrm>
        </p:spPr>
        <p:txBody>
          <a:bodyPr/>
          <a:lstStyle/>
          <a:p>
            <a:pPr algn="r"/>
            <a:fld id="{13AF967F-37FB-49E9-BACA-2CAFCE53F953}" type="slidenum">
              <a:rPr lang="tr-TR" smtClean="0"/>
              <a:pPr algn="r"/>
              <a:t>3</a:t>
            </a:fld>
            <a:endParaRPr lang="tr-TR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139952" y="1588"/>
            <a:ext cx="56515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 dirty="0">
                <a:solidFill>
                  <a:schemeClr val="tx2"/>
                </a:solidFill>
              </a:rPr>
              <a:t>Reel Sektör Ar-</a:t>
            </a:r>
            <a:r>
              <a:rPr lang="tr-TR" sz="2000" dirty="0" err="1">
                <a:solidFill>
                  <a:schemeClr val="tx2"/>
                </a:solidFill>
              </a:rPr>
              <a:t>Ge</a:t>
            </a:r>
            <a:r>
              <a:rPr lang="tr-TR" sz="2000" dirty="0">
                <a:solidFill>
                  <a:schemeClr val="tx2"/>
                </a:solidFill>
              </a:rPr>
              <a:t> ve Uygulama Dairesi</a:t>
            </a:r>
          </a:p>
        </p:txBody>
      </p:sp>
      <p:sp>
        <p:nvSpPr>
          <p:cNvPr id="9" name="Dikdörtgen 8"/>
          <p:cNvSpPr/>
          <p:nvPr/>
        </p:nvSpPr>
        <p:spPr>
          <a:xfrm>
            <a:off x="1115616" y="1772816"/>
            <a:ext cx="7200800" cy="1130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S</a:t>
            </a:r>
            <a:r>
              <a:rPr lang="tr-TR" sz="3200" b="1" dirty="0" err="1" smtClean="0"/>
              <a:t>ektör</a:t>
            </a:r>
            <a:r>
              <a:rPr lang="en-US" sz="3200" b="1" dirty="0" smtClean="0"/>
              <a:t> </a:t>
            </a:r>
            <a:r>
              <a:rPr lang="en-US" sz="3200" b="1" dirty="0" err="1"/>
              <a:t>Bazında</a:t>
            </a:r>
            <a:r>
              <a:rPr lang="en-US" sz="3200" b="1" dirty="0"/>
              <a:t> </a:t>
            </a:r>
            <a:r>
              <a:rPr lang="en-US" sz="3200" b="1" dirty="0" err="1"/>
              <a:t>Sınıflama</a:t>
            </a:r>
            <a:endParaRPr lang="tr-TR" sz="3200" dirty="0"/>
          </a:p>
        </p:txBody>
      </p:sp>
      <p:sp>
        <p:nvSpPr>
          <p:cNvPr id="11" name="Dikdörtgen 10"/>
          <p:cNvSpPr/>
          <p:nvPr/>
        </p:nvSpPr>
        <p:spPr>
          <a:xfrm>
            <a:off x="1333928" y="3429000"/>
            <a:ext cx="30963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Pa</a:t>
            </a:r>
            <a:r>
              <a:rPr lang="tr-TR" sz="2400" dirty="0" err="1"/>
              <a:t>muk</a:t>
            </a:r>
            <a:r>
              <a:rPr lang="tr-TR" sz="2400" dirty="0"/>
              <a:t> </a:t>
            </a:r>
            <a:r>
              <a:rPr lang="tr-TR" sz="2400" dirty="0" err="1"/>
              <a:t>Çırçırlama</a:t>
            </a:r>
            <a:endParaRPr lang="en-US" sz="2400" dirty="0"/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sz="2400" dirty="0"/>
              <a:t>Pamuk İpliği</a:t>
            </a:r>
            <a:endParaRPr lang="en-US" sz="2400" dirty="0"/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sz="2400" dirty="0"/>
              <a:t>Yün İpliği</a:t>
            </a:r>
            <a:endParaRPr lang="en-US" sz="2400" dirty="0"/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sz="2400" dirty="0"/>
              <a:t>Dokumalar</a:t>
            </a:r>
            <a:endParaRPr lang="en-US" sz="2400" dirty="0"/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sz="2400" dirty="0"/>
              <a:t>Kasar-Ağartma</a:t>
            </a:r>
            <a:endParaRPr lang="en-US" sz="2400" dirty="0"/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sz="2400" dirty="0"/>
              <a:t>Tekstil Boyacılığı</a:t>
            </a:r>
            <a:endParaRPr lang="en-US" sz="2400" dirty="0"/>
          </a:p>
        </p:txBody>
      </p:sp>
      <p:sp>
        <p:nvSpPr>
          <p:cNvPr id="14" name="Dikdörtgen 13"/>
          <p:cNvSpPr/>
          <p:nvPr/>
        </p:nvSpPr>
        <p:spPr>
          <a:xfrm>
            <a:off x="4572000" y="3440416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sz="2400" dirty="0"/>
              <a:t>Basma ve Emprime</a:t>
            </a:r>
            <a:endParaRPr lang="en-US" sz="2400" dirty="0"/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sz="2400" dirty="0"/>
              <a:t>Çorap Üretimi</a:t>
            </a:r>
            <a:endParaRPr lang="en-US" sz="2400" dirty="0"/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sz="2400" dirty="0"/>
              <a:t>Örme makinaları</a:t>
            </a:r>
            <a:endParaRPr lang="en-US" sz="2400" dirty="0"/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sz="2400" dirty="0" err="1"/>
              <a:t>Brode</a:t>
            </a:r>
            <a:r>
              <a:rPr lang="tr-TR" sz="2400" dirty="0"/>
              <a:t> ve Nakış işleme</a:t>
            </a:r>
            <a:endParaRPr lang="en-US" sz="2400" dirty="0"/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sz="2400" dirty="0" smtClean="0"/>
              <a:t>Hazır </a:t>
            </a:r>
            <a:r>
              <a:rPr lang="tr-TR" sz="2400" dirty="0" smtClean="0"/>
              <a:t>Giyim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4877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83800" y="234827"/>
            <a:ext cx="8676456" cy="940966"/>
          </a:xfrm>
        </p:spPr>
        <p:txBody>
          <a:bodyPr>
            <a:normAutofit/>
          </a:bodyPr>
          <a:lstStyle/>
          <a:p>
            <a:r>
              <a:rPr lang="en-US" b="1" dirty="0"/>
              <a:t>Pa</a:t>
            </a:r>
            <a:r>
              <a:rPr lang="tr-TR" b="1" dirty="0" err="1"/>
              <a:t>muk</a:t>
            </a:r>
            <a:r>
              <a:rPr lang="tr-TR" b="1" dirty="0"/>
              <a:t> </a:t>
            </a:r>
            <a:r>
              <a:rPr lang="tr-TR" b="1" dirty="0" smtClean="0"/>
              <a:t>Çırçırlama-1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368620" y="980728"/>
            <a:ext cx="8301608" cy="1368153"/>
          </a:xfrm>
        </p:spPr>
        <p:txBody>
          <a:bodyPr>
            <a:normAutofit/>
          </a:bodyPr>
          <a:lstStyle/>
          <a:p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Rollercin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Çırçır Makinaları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3AF967F-37FB-49E9-BACA-2CAFCE53F953}" type="slidenum">
              <a:rPr lang="tr-TR" smtClean="0"/>
              <a:pPr algn="r"/>
              <a:t>4</a:t>
            </a:fld>
            <a:endParaRPr lang="tr-TR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139952" y="1588"/>
            <a:ext cx="56515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 dirty="0">
                <a:solidFill>
                  <a:schemeClr val="tx2"/>
                </a:solidFill>
              </a:rPr>
              <a:t>Reel Sektör Ar-</a:t>
            </a:r>
            <a:r>
              <a:rPr lang="tr-TR" sz="2000" dirty="0" err="1">
                <a:solidFill>
                  <a:schemeClr val="tx2"/>
                </a:solidFill>
              </a:rPr>
              <a:t>Ge</a:t>
            </a:r>
            <a:r>
              <a:rPr lang="tr-TR" sz="2000" dirty="0">
                <a:solidFill>
                  <a:schemeClr val="tx2"/>
                </a:solidFill>
              </a:rPr>
              <a:t> ve Uygulama Dairesi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448779"/>
            <a:ext cx="3728986" cy="2088232"/>
          </a:xfrm>
          <a:prstGeom prst="rect">
            <a:avLst/>
          </a:prstGeom>
        </p:spPr>
      </p:pic>
      <p:sp>
        <p:nvSpPr>
          <p:cNvPr id="8" name="Metin kutusu 7"/>
          <p:cNvSpPr txBox="1"/>
          <p:nvPr/>
        </p:nvSpPr>
        <p:spPr>
          <a:xfrm>
            <a:off x="4376552" y="1556792"/>
            <a:ext cx="42484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Tek toplu ve Tek bıçaklı(</a:t>
            </a:r>
            <a:r>
              <a:rPr lang="tr-TR" sz="2000" dirty="0" err="1" smtClean="0"/>
              <a:t>Sümer,Güneş</a:t>
            </a:r>
            <a:r>
              <a:rPr lang="tr-TR" sz="2000" dirty="0" smtClean="0"/>
              <a:t> tipi) makinalarda çırçır başına 8 saatlik kapasite</a:t>
            </a:r>
            <a:endParaRPr lang="tr-TR" sz="2000" dirty="0"/>
          </a:p>
        </p:txBody>
      </p:sp>
      <p:sp>
        <p:nvSpPr>
          <p:cNvPr id="10" name="Metin kutusu 9"/>
          <p:cNvSpPr txBox="1"/>
          <p:nvPr/>
        </p:nvSpPr>
        <p:spPr>
          <a:xfrm>
            <a:off x="372828" y="3809569"/>
            <a:ext cx="69372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/>
              <a:t>Makine sayısı x 100 kg/saat x 8 x 150 gün =……kg/yıl Kütlü pamuk</a:t>
            </a:r>
            <a:endParaRPr lang="tr-TR" sz="2000" dirty="0"/>
          </a:p>
        </p:txBody>
      </p:sp>
      <p:sp>
        <p:nvSpPr>
          <p:cNvPr id="11" name="Akış Çizelgesi: Sonlandırıcı 10"/>
          <p:cNvSpPr/>
          <p:nvPr/>
        </p:nvSpPr>
        <p:spPr>
          <a:xfrm>
            <a:off x="4161672" y="2572455"/>
            <a:ext cx="4608512" cy="90010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dirty="0"/>
              <a:t>Otomasyon</a:t>
            </a:r>
            <a:r>
              <a:rPr lang="tr-TR" dirty="0" smtClean="0"/>
              <a:t>, </a:t>
            </a:r>
            <a:r>
              <a:rPr lang="tr-TR" dirty="0" err="1" smtClean="0"/>
              <a:t>seperatör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 err="1"/>
              <a:t>kliner</a:t>
            </a:r>
            <a:r>
              <a:rPr lang="tr-TR" dirty="0"/>
              <a:t> sistemi olan t</a:t>
            </a:r>
            <a:r>
              <a:rPr lang="tr-TR" dirty="0" smtClean="0"/>
              <a:t>esisler </a:t>
            </a:r>
            <a:r>
              <a:rPr lang="tr-TR" dirty="0"/>
              <a:t>için</a:t>
            </a:r>
          </a:p>
        </p:txBody>
      </p:sp>
      <p:sp>
        <p:nvSpPr>
          <p:cNvPr id="14" name="Akış Çizelgesi: Sonlandırıcı 13"/>
          <p:cNvSpPr/>
          <p:nvPr/>
        </p:nvSpPr>
        <p:spPr>
          <a:xfrm>
            <a:off x="349622" y="4209679"/>
            <a:ext cx="6624736" cy="752018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Otomasyon ,</a:t>
            </a:r>
            <a:r>
              <a:rPr lang="tr-TR" dirty="0" err="1" smtClean="0"/>
              <a:t>seperatör</a:t>
            </a:r>
            <a:r>
              <a:rPr lang="tr-TR" dirty="0" smtClean="0"/>
              <a:t> ve </a:t>
            </a:r>
            <a:r>
              <a:rPr lang="tr-TR" dirty="0" err="1" smtClean="0"/>
              <a:t>kliner</a:t>
            </a:r>
            <a:r>
              <a:rPr lang="tr-TR" dirty="0" smtClean="0"/>
              <a:t> sistemi olmayan, doldurma ve boşaltmanın el ile yapıldığı eski tesisler için </a:t>
            </a:r>
            <a:endParaRPr lang="tr-TR" dirty="0"/>
          </a:p>
        </p:txBody>
      </p:sp>
      <p:sp>
        <p:nvSpPr>
          <p:cNvPr id="17" name="Metin kutusu 16"/>
          <p:cNvSpPr txBox="1"/>
          <p:nvPr/>
        </p:nvSpPr>
        <p:spPr>
          <a:xfrm>
            <a:off x="419984" y="5156518"/>
            <a:ext cx="6842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Makine sayısı x 100 kg/saat x 8 x 150 </a:t>
            </a:r>
            <a:r>
              <a:rPr lang="tr-TR" dirty="0" smtClean="0"/>
              <a:t>gün x 0.70 </a:t>
            </a:r>
            <a:r>
              <a:rPr lang="tr-TR" dirty="0"/>
              <a:t>=……kg/yıl Kütlü pamuk</a:t>
            </a:r>
          </a:p>
        </p:txBody>
      </p:sp>
      <p:sp>
        <p:nvSpPr>
          <p:cNvPr id="18" name="Metin kutusu 17"/>
          <p:cNvSpPr txBox="1"/>
          <p:nvPr/>
        </p:nvSpPr>
        <p:spPr>
          <a:xfrm>
            <a:off x="437632" y="5631631"/>
            <a:ext cx="29547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Çiğit randımanı %58-60</a:t>
            </a:r>
          </a:p>
          <a:p>
            <a:r>
              <a:rPr lang="tr-TR" dirty="0" smtClean="0"/>
              <a:t>Pamuk (lif) randımanı %34-35</a:t>
            </a:r>
          </a:p>
          <a:p>
            <a:r>
              <a:rPr lang="tr-TR" dirty="0" smtClean="0"/>
              <a:t>Fire oranı %5-6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0186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676456" cy="940966"/>
          </a:xfrm>
        </p:spPr>
        <p:txBody>
          <a:bodyPr>
            <a:normAutofit/>
          </a:bodyPr>
          <a:lstStyle/>
          <a:p>
            <a:r>
              <a:rPr lang="en-US" b="1" dirty="0"/>
              <a:t>Pa</a:t>
            </a:r>
            <a:r>
              <a:rPr lang="tr-TR" b="1" dirty="0" err="1"/>
              <a:t>muk</a:t>
            </a:r>
            <a:r>
              <a:rPr lang="tr-TR" b="1" dirty="0"/>
              <a:t> </a:t>
            </a:r>
            <a:r>
              <a:rPr lang="tr-TR" b="1" dirty="0" smtClean="0"/>
              <a:t>Çırçırlama-2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720080"/>
          </a:xfrm>
        </p:spPr>
        <p:txBody>
          <a:bodyPr/>
          <a:lstStyle/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Sawcin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Çırçır Makinaları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3AF967F-37FB-49E9-BACA-2CAFCE53F953}" type="slidenum">
              <a:rPr lang="tr-TR" smtClean="0"/>
              <a:pPr algn="r"/>
              <a:t>5</a:t>
            </a:fld>
            <a:endParaRPr lang="tr-TR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139952" y="1588"/>
            <a:ext cx="56515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 dirty="0">
                <a:solidFill>
                  <a:schemeClr val="tx2"/>
                </a:solidFill>
              </a:rPr>
              <a:t>Reel Sektör Ar-</a:t>
            </a:r>
            <a:r>
              <a:rPr lang="tr-TR" sz="2000" dirty="0" err="1">
                <a:solidFill>
                  <a:schemeClr val="tx2"/>
                </a:solidFill>
              </a:rPr>
              <a:t>Ge</a:t>
            </a:r>
            <a:r>
              <a:rPr lang="tr-TR" sz="2000" dirty="0">
                <a:solidFill>
                  <a:schemeClr val="tx2"/>
                </a:solidFill>
              </a:rPr>
              <a:t> ve Uygulama Dairesi</a:t>
            </a: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2204864"/>
            <a:ext cx="4032449" cy="2646294"/>
          </a:xfrm>
          <a:prstGeom prst="rect">
            <a:avLst/>
          </a:prstGeom>
        </p:spPr>
      </p:pic>
      <p:sp>
        <p:nvSpPr>
          <p:cNvPr id="11" name="Metin kutusu 10"/>
          <p:cNvSpPr txBox="1"/>
          <p:nvPr/>
        </p:nvSpPr>
        <p:spPr>
          <a:xfrm>
            <a:off x="407022" y="5314531"/>
            <a:ext cx="5316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Günde 8 saat ve yılda 150 gün kampanya süresine göre</a:t>
            </a:r>
            <a:endParaRPr lang="tr-TR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141858" y="5805264"/>
            <a:ext cx="874515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Testere Başına Üretim</a:t>
            </a:r>
          </a:p>
          <a:p>
            <a:r>
              <a:rPr lang="tr-TR" sz="2000" dirty="0" smtClean="0"/>
              <a:t>(Testere devri/500 d/</a:t>
            </a:r>
            <a:r>
              <a:rPr lang="tr-TR" sz="2000" dirty="0" err="1" smtClean="0"/>
              <a:t>dk</a:t>
            </a:r>
            <a:r>
              <a:rPr lang="tr-TR" sz="2000" dirty="0" smtClean="0"/>
              <a:t>) x 4 kg/saat x 1.3(mecburi </a:t>
            </a:r>
            <a:r>
              <a:rPr lang="tr-TR" sz="2000" dirty="0" err="1" smtClean="0"/>
              <a:t>yediricili</a:t>
            </a:r>
            <a:r>
              <a:rPr lang="tr-TR" sz="2000" dirty="0" smtClean="0"/>
              <a:t>) x1.3(çift temizleme üniteli)=kg/saat Pamuk</a:t>
            </a:r>
          </a:p>
          <a:p>
            <a:endParaRPr lang="tr-TR" dirty="0"/>
          </a:p>
        </p:txBody>
      </p:sp>
      <p:sp>
        <p:nvSpPr>
          <p:cNvPr id="13" name="Dikdörtgen 12"/>
          <p:cNvSpPr/>
          <p:nvPr/>
        </p:nvSpPr>
        <p:spPr>
          <a:xfrm>
            <a:off x="4499992" y="1988840"/>
            <a:ext cx="4392488" cy="15391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dirty="0"/>
              <a:t>Hesaplamalarda mecburi yediricisi, ön temiz</a:t>
            </a:r>
          </a:p>
          <a:p>
            <a:r>
              <a:rPr lang="tr-TR" dirty="0" err="1"/>
              <a:t>Leme</a:t>
            </a:r>
            <a:r>
              <a:rPr lang="tr-TR" dirty="0"/>
              <a:t> sistemi olmayan, testere devri 500 d/</a:t>
            </a:r>
            <a:r>
              <a:rPr lang="tr-TR" dirty="0" err="1"/>
              <a:t>dak</a:t>
            </a:r>
            <a:endParaRPr lang="tr-TR" dirty="0"/>
          </a:p>
          <a:p>
            <a:r>
              <a:rPr lang="tr-TR" dirty="0"/>
              <a:t>Olan ve saatte 4 kg pamuk verebilen </a:t>
            </a:r>
            <a:r>
              <a:rPr lang="tr-TR" dirty="0" err="1"/>
              <a:t>sawcin</a:t>
            </a:r>
            <a:r>
              <a:rPr lang="tr-TR" dirty="0"/>
              <a:t> </a:t>
            </a:r>
          </a:p>
          <a:p>
            <a:r>
              <a:rPr lang="tr-TR" dirty="0"/>
              <a:t>Makinaları esas alınmıştır</a:t>
            </a:r>
          </a:p>
        </p:txBody>
      </p:sp>
      <p:sp>
        <p:nvSpPr>
          <p:cNvPr id="14" name="Dikdörtgen 13"/>
          <p:cNvSpPr/>
          <p:nvPr/>
        </p:nvSpPr>
        <p:spPr>
          <a:xfrm>
            <a:off x="4499992" y="3645024"/>
            <a:ext cx="4392487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dirty="0"/>
              <a:t>Mecburi yediricisi olan makinalar için formül</a:t>
            </a:r>
          </a:p>
          <a:p>
            <a:r>
              <a:rPr lang="tr-TR" dirty="0"/>
              <a:t>1.3 katsayısı ile, çift temizleme ünitesi olan</a:t>
            </a:r>
          </a:p>
          <a:p>
            <a:r>
              <a:rPr lang="tr-TR" dirty="0"/>
              <a:t>Makinalar için tekrar 1.3 katsayısı ile çarpılarak</a:t>
            </a:r>
          </a:p>
          <a:p>
            <a:r>
              <a:rPr lang="tr-TR" dirty="0"/>
              <a:t>Testere başına saatlik pamuk üretimi hesaplanır</a:t>
            </a:r>
          </a:p>
        </p:txBody>
      </p:sp>
    </p:spTree>
    <p:extLst>
      <p:ext uri="{BB962C8B-B14F-4D97-AF65-F5344CB8AC3E}">
        <p14:creationId xmlns:p14="http://schemas.microsoft.com/office/powerpoint/2010/main" val="244265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9144000" cy="115212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" name="4 Resim" descr="tobb_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Başlık 2"/>
          <p:cNvSpPr>
            <a:spLocks noGrp="1"/>
          </p:cNvSpPr>
          <p:nvPr>
            <p:ph type="ctrTitle"/>
          </p:nvPr>
        </p:nvSpPr>
        <p:spPr>
          <a:xfrm>
            <a:off x="395536" y="1436793"/>
            <a:ext cx="7846640" cy="624056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Pa</a:t>
            </a:r>
            <a:r>
              <a:rPr lang="tr-TR" b="1" dirty="0" err="1"/>
              <a:t>muk</a:t>
            </a:r>
            <a:r>
              <a:rPr lang="tr-TR" b="1" dirty="0"/>
              <a:t> </a:t>
            </a:r>
            <a:r>
              <a:rPr lang="tr-TR" b="1" dirty="0" smtClean="0"/>
              <a:t>Çırçırlama-3</a:t>
            </a:r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175187" y="2010326"/>
            <a:ext cx="869744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/>
              <a:t>Makina kapasitesi</a:t>
            </a:r>
          </a:p>
          <a:p>
            <a:r>
              <a:rPr lang="tr-TR" dirty="0" smtClean="0"/>
              <a:t>Kafa sayısı x testere sayısı x testere başına üretim(kg/saat) x8 saat x 150 gün=…kg/yıl Pamuk</a:t>
            </a:r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179512" y="2924944"/>
            <a:ext cx="25058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/>
              <a:buChar char="•"/>
            </a:pPr>
            <a:r>
              <a:rPr lang="tr-TR" sz="2000" dirty="0"/>
              <a:t>Çiğit randımanı %</a:t>
            </a:r>
            <a:r>
              <a:rPr lang="tr-TR" sz="2000" dirty="0" smtClean="0"/>
              <a:t>58</a:t>
            </a:r>
            <a:endParaRPr lang="tr-TR" sz="2000" dirty="0"/>
          </a:p>
          <a:p>
            <a:pPr marL="171450" indent="-171450">
              <a:buFont typeface="Arial"/>
              <a:buChar char="•"/>
            </a:pPr>
            <a:r>
              <a:rPr lang="tr-TR" sz="2000" dirty="0"/>
              <a:t>Pamuk (lif) </a:t>
            </a:r>
            <a:r>
              <a:rPr lang="tr-TR" sz="2000" dirty="0" err="1" smtClean="0"/>
              <a:t>rand</a:t>
            </a:r>
            <a:r>
              <a:rPr lang="tr-TR" sz="2000" dirty="0" smtClean="0"/>
              <a:t> </a:t>
            </a:r>
            <a:r>
              <a:rPr lang="tr-TR" sz="2000" dirty="0"/>
              <a:t>%</a:t>
            </a:r>
            <a:r>
              <a:rPr lang="tr-TR" sz="2000" dirty="0" smtClean="0"/>
              <a:t>33</a:t>
            </a:r>
            <a:endParaRPr lang="tr-TR" sz="2000" dirty="0"/>
          </a:p>
          <a:p>
            <a:pPr marL="171450" indent="-171450">
              <a:buFont typeface="Arial"/>
              <a:buChar char="•"/>
            </a:pPr>
            <a:r>
              <a:rPr lang="tr-TR" sz="2000" dirty="0"/>
              <a:t>Fire oranı </a:t>
            </a:r>
            <a:r>
              <a:rPr lang="tr-TR" sz="2000" dirty="0" smtClean="0"/>
              <a:t>%8-9</a:t>
            </a:r>
            <a:endParaRPr lang="tr-TR" sz="2000" dirty="0"/>
          </a:p>
        </p:txBody>
      </p:sp>
      <p:sp>
        <p:nvSpPr>
          <p:cNvPr id="11" name="Akış Çizelgesi: Sonlandırıcı 10"/>
          <p:cNvSpPr/>
          <p:nvPr/>
        </p:nvSpPr>
        <p:spPr>
          <a:xfrm>
            <a:off x="2879304" y="2780928"/>
            <a:ext cx="6264696" cy="1296144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000" dirty="0"/>
              <a:t>Kütlü miktarı   .. kg/yıl Pamuk x 100/33 =…kg/yıl</a:t>
            </a:r>
          </a:p>
          <a:p>
            <a:r>
              <a:rPr lang="tr-TR" sz="2000" dirty="0"/>
              <a:t>Çiğit miktarı    .. Kg/yıl Kütlü x 58/100 =..kg/yıl</a:t>
            </a:r>
          </a:p>
          <a:p>
            <a:r>
              <a:rPr lang="tr-TR" sz="2000" dirty="0"/>
              <a:t>Fire miktarı     .. Kg/yıl Kütlü x  8/100 =..kg/yıl</a:t>
            </a:r>
          </a:p>
        </p:txBody>
      </p:sp>
      <p:sp>
        <p:nvSpPr>
          <p:cNvPr id="12" name="Metin kutusu 11"/>
          <p:cNvSpPr txBox="1"/>
          <p:nvPr/>
        </p:nvSpPr>
        <p:spPr>
          <a:xfrm rot="20381120">
            <a:off x="213586" y="4284689"/>
            <a:ext cx="117492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b="1" u="sng" dirty="0" smtClean="0">
                <a:solidFill>
                  <a:srgbClr val="FF0000"/>
                </a:solidFill>
              </a:rPr>
              <a:t>örnek</a:t>
            </a:r>
            <a:endParaRPr lang="tr-TR" sz="3200" b="1" u="sng" dirty="0">
              <a:solidFill>
                <a:srgbClr val="FF0000"/>
              </a:solidFill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222163" y="4876643"/>
            <a:ext cx="918257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/>
              <a:t>16 inçlik 128 testereli, mecburi yediricisi ve ön temizleme ünitesi olan iki kafalı </a:t>
            </a:r>
            <a:r>
              <a:rPr lang="tr-TR" sz="2000" dirty="0" err="1" smtClean="0"/>
              <a:t>savcin</a:t>
            </a:r>
            <a:r>
              <a:rPr lang="tr-TR" sz="2000" dirty="0" smtClean="0"/>
              <a:t> </a:t>
            </a:r>
          </a:p>
          <a:p>
            <a:r>
              <a:rPr lang="tr-TR" sz="2000" dirty="0" smtClean="0"/>
              <a:t>Makinasının üretim kapasitesi</a:t>
            </a:r>
          </a:p>
          <a:p>
            <a:endParaRPr lang="tr-TR" sz="2000" dirty="0"/>
          </a:p>
          <a:p>
            <a:r>
              <a:rPr lang="tr-TR" sz="2000" dirty="0" smtClean="0"/>
              <a:t>Testere devri 860 d/</a:t>
            </a:r>
            <a:r>
              <a:rPr lang="tr-TR" sz="2000" dirty="0" err="1" smtClean="0"/>
              <a:t>dak</a:t>
            </a:r>
            <a:r>
              <a:rPr lang="tr-TR" sz="2000" dirty="0" smtClean="0"/>
              <a:t>.</a:t>
            </a:r>
          </a:p>
          <a:p>
            <a:r>
              <a:rPr lang="tr-TR" sz="2000" dirty="0" smtClean="0"/>
              <a:t>Testere başına üretim  860/500 x 4 kg/saat x 1.3 = 9 kg/saat Pamuk</a:t>
            </a:r>
          </a:p>
          <a:p>
            <a:r>
              <a:rPr lang="tr-TR" sz="2000" dirty="0" smtClean="0"/>
              <a:t> </a:t>
            </a:r>
            <a:r>
              <a:rPr lang="tr-TR" sz="2000" dirty="0"/>
              <a:t>K</a:t>
            </a:r>
            <a:r>
              <a:rPr lang="tr-TR" sz="2000" dirty="0" smtClean="0"/>
              <a:t>apasitesi   2 kafa x 128 testere x 9 kg/saat x 8 saat x 150 gün = 2765 ton/yıl Pamuk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03994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676456" cy="940966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Pamuk İpliği-1</a:t>
            </a:r>
            <a:endParaRPr lang="tr-TR" sz="3600" b="1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3AF967F-37FB-49E9-BACA-2CAFCE53F953}" type="slidenum">
              <a:rPr lang="tr-TR" smtClean="0"/>
              <a:pPr algn="r"/>
              <a:t>7</a:t>
            </a:fld>
            <a:endParaRPr lang="tr-TR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139952" y="1588"/>
            <a:ext cx="56515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 dirty="0">
                <a:solidFill>
                  <a:schemeClr val="tx2"/>
                </a:solidFill>
              </a:rPr>
              <a:t>Reel Sektör Ar-</a:t>
            </a:r>
            <a:r>
              <a:rPr lang="tr-TR" sz="2000" dirty="0" err="1">
                <a:solidFill>
                  <a:schemeClr val="tx2"/>
                </a:solidFill>
              </a:rPr>
              <a:t>Ge</a:t>
            </a:r>
            <a:r>
              <a:rPr lang="tr-TR" sz="2000" dirty="0">
                <a:solidFill>
                  <a:schemeClr val="tx2"/>
                </a:solidFill>
              </a:rPr>
              <a:t> ve Uygulama Dairesi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32265" y="1264263"/>
            <a:ext cx="27735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sz="2400" dirty="0" err="1" smtClean="0"/>
              <a:t>Karde</a:t>
            </a:r>
            <a:r>
              <a:rPr lang="tr-TR" sz="2400" dirty="0" smtClean="0"/>
              <a:t> Pamuk İpliği</a:t>
            </a:r>
            <a:endParaRPr lang="tr-TR" sz="2400" dirty="0"/>
          </a:p>
        </p:txBody>
      </p:sp>
      <p:sp>
        <p:nvSpPr>
          <p:cNvPr id="11" name="Metin kutusu 10"/>
          <p:cNvSpPr txBox="1"/>
          <p:nvPr/>
        </p:nvSpPr>
        <p:spPr>
          <a:xfrm>
            <a:off x="31065" y="2679495"/>
            <a:ext cx="86875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/>
              <a:t>Daha kısa lifleri içerebilen pamuk elyafından üretilen </a:t>
            </a:r>
            <a:r>
              <a:rPr lang="tr-TR" sz="2000" dirty="0" err="1" smtClean="0"/>
              <a:t>taranmamış,yani</a:t>
            </a:r>
            <a:r>
              <a:rPr lang="tr-TR" sz="2000" dirty="0" smtClean="0"/>
              <a:t> </a:t>
            </a:r>
            <a:r>
              <a:rPr lang="tr-TR" sz="2000" dirty="0" err="1" smtClean="0"/>
              <a:t>penyözden</a:t>
            </a:r>
            <a:r>
              <a:rPr lang="tr-TR" sz="2000" dirty="0" smtClean="0"/>
              <a:t> </a:t>
            </a:r>
          </a:p>
          <a:p>
            <a:r>
              <a:rPr lang="tr-TR" sz="2000" dirty="0"/>
              <a:t>g</a:t>
            </a:r>
            <a:r>
              <a:rPr lang="tr-TR" sz="2000" dirty="0" smtClean="0"/>
              <a:t>eçirilmemiş  iyi durumdaki iplikler için kullanılan bir terimdir</a:t>
            </a:r>
            <a:endParaRPr lang="tr-TR" sz="2000" dirty="0"/>
          </a:p>
        </p:txBody>
      </p:sp>
      <p:sp>
        <p:nvSpPr>
          <p:cNvPr id="13" name="Akış Çizelgesi: Sonlandırıcı 12"/>
          <p:cNvSpPr/>
          <p:nvPr/>
        </p:nvSpPr>
        <p:spPr>
          <a:xfrm>
            <a:off x="1691680" y="3501008"/>
            <a:ext cx="5616624" cy="648072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dirty="0"/>
              <a:t>NM (numara metrik)’e göre kapasite hesaplama şekli</a:t>
            </a:r>
          </a:p>
        </p:txBody>
      </p:sp>
      <p:sp>
        <p:nvSpPr>
          <p:cNvPr id="14" name="Metin kutusu 13"/>
          <p:cNvSpPr txBox="1"/>
          <p:nvPr/>
        </p:nvSpPr>
        <p:spPr>
          <a:xfrm rot="19142187">
            <a:off x="305938" y="3412941"/>
            <a:ext cx="162980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u="sng" dirty="0" smtClean="0">
                <a:solidFill>
                  <a:srgbClr val="FF0000"/>
                </a:solidFill>
              </a:rPr>
              <a:t>Örnek</a:t>
            </a:r>
            <a:endParaRPr lang="tr-TR" sz="3200" b="1" u="sng" dirty="0">
              <a:solidFill>
                <a:srgbClr val="FF0000"/>
              </a:solidFill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481475" y="4198077"/>
            <a:ext cx="8625310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/>
              <a:t>İplik numarası Ne 20 ve iğ devri 14.500 dev/</a:t>
            </a:r>
            <a:r>
              <a:rPr lang="tr-TR" sz="2000" dirty="0" err="1" smtClean="0"/>
              <a:t>dak</a:t>
            </a:r>
            <a:r>
              <a:rPr lang="tr-TR" sz="2000" dirty="0" smtClean="0"/>
              <a:t> olan bir vargel makinasının</a:t>
            </a:r>
          </a:p>
          <a:p>
            <a:r>
              <a:rPr lang="tr-TR" sz="2000" dirty="0" smtClean="0"/>
              <a:t> kapasitesi</a:t>
            </a:r>
          </a:p>
          <a:p>
            <a:r>
              <a:rPr lang="tr-TR" sz="2000" u="sng" dirty="0" smtClean="0"/>
              <a:t>Makine sayısı x İğ sayısı x 14.500 x 60 x 8 x 300 x 90R </a:t>
            </a:r>
            <a:r>
              <a:rPr lang="tr-TR" sz="2000" dirty="0" smtClean="0"/>
              <a:t>=…. Kg/yıl </a:t>
            </a:r>
            <a:r>
              <a:rPr lang="tr-TR" sz="2000" dirty="0" err="1" smtClean="0"/>
              <a:t>Karde</a:t>
            </a:r>
            <a:r>
              <a:rPr lang="tr-TR" sz="2000" dirty="0" smtClean="0"/>
              <a:t> Pamuk İpliği</a:t>
            </a:r>
            <a:endParaRPr lang="tr-TR" sz="2000" u="sng" dirty="0" smtClean="0"/>
          </a:p>
          <a:p>
            <a:r>
              <a:rPr lang="tr-TR" sz="2000" dirty="0" smtClean="0"/>
              <a:t>800 x20 x 1.693 x 1000 x 100</a:t>
            </a:r>
          </a:p>
          <a:p>
            <a:endParaRPr lang="tr-TR" dirty="0"/>
          </a:p>
        </p:txBody>
      </p:sp>
      <p:sp>
        <p:nvSpPr>
          <p:cNvPr id="16" name="Metin kutusu 15"/>
          <p:cNvSpPr txBox="1"/>
          <p:nvPr/>
        </p:nvSpPr>
        <p:spPr>
          <a:xfrm>
            <a:off x="201496" y="5805264"/>
            <a:ext cx="85170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/>
              <a:t>Hammadde ihtiyacı, pamuktan %88, suni veya sentetik elyaftan %95 faydalanma</a:t>
            </a:r>
          </a:p>
          <a:p>
            <a:r>
              <a:rPr lang="tr-TR" sz="2000" dirty="0" smtClean="0"/>
              <a:t>İle hesaplanır     ….kg/yıl x 100/88 şeklinde</a:t>
            </a:r>
            <a:endParaRPr lang="tr-TR" sz="2000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5422" y="822992"/>
            <a:ext cx="5388538" cy="1827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90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676456" cy="940966"/>
          </a:xfrm>
        </p:spPr>
        <p:txBody>
          <a:bodyPr>
            <a:normAutofit/>
          </a:bodyPr>
          <a:lstStyle/>
          <a:p>
            <a:r>
              <a:rPr lang="tr-TR" b="1" dirty="0"/>
              <a:t>Pamuk </a:t>
            </a:r>
            <a:r>
              <a:rPr lang="tr-TR" b="1" dirty="0" smtClean="0"/>
              <a:t>İpliği-2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3AF967F-37FB-49E9-BACA-2CAFCE53F953}" type="slidenum">
              <a:rPr lang="tr-TR" smtClean="0"/>
              <a:pPr algn="r"/>
              <a:t>8</a:t>
            </a:fld>
            <a:endParaRPr lang="tr-TR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139952" y="1588"/>
            <a:ext cx="56515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 dirty="0">
                <a:solidFill>
                  <a:schemeClr val="tx2"/>
                </a:solidFill>
              </a:rPr>
              <a:t>Reel Sektör Ar-</a:t>
            </a:r>
            <a:r>
              <a:rPr lang="tr-TR" sz="2000" dirty="0" err="1">
                <a:solidFill>
                  <a:schemeClr val="tx2"/>
                </a:solidFill>
              </a:rPr>
              <a:t>Ge</a:t>
            </a:r>
            <a:r>
              <a:rPr lang="tr-TR" sz="2000" dirty="0">
                <a:solidFill>
                  <a:schemeClr val="tx2"/>
                </a:solidFill>
              </a:rPr>
              <a:t> ve Uygulama Dairesi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251520" y="1370559"/>
            <a:ext cx="28041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sz="2400" dirty="0" smtClean="0"/>
              <a:t>Penye </a:t>
            </a:r>
            <a:r>
              <a:rPr lang="tr-TR" sz="2400" dirty="0"/>
              <a:t>Pamuk İpliği</a:t>
            </a:r>
          </a:p>
        </p:txBody>
      </p:sp>
      <p:sp>
        <p:nvSpPr>
          <p:cNvPr id="11" name="Metin kutusu 10"/>
          <p:cNvSpPr txBox="1"/>
          <p:nvPr/>
        </p:nvSpPr>
        <p:spPr>
          <a:xfrm>
            <a:off x="186868" y="2114568"/>
            <a:ext cx="902766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Karde</a:t>
            </a:r>
            <a:r>
              <a:rPr lang="tr-TR" dirty="0" smtClean="0"/>
              <a:t> iplik üretiminden farklı olarak cer makinesinden çıkan pamuk penye tarama (</a:t>
            </a:r>
            <a:r>
              <a:rPr lang="tr-TR" dirty="0" err="1" smtClean="0"/>
              <a:t>penyöz</a:t>
            </a:r>
            <a:r>
              <a:rPr lang="tr-TR" dirty="0" smtClean="0"/>
              <a:t>)</a:t>
            </a:r>
          </a:p>
          <a:p>
            <a:r>
              <a:rPr lang="tr-TR" dirty="0"/>
              <a:t>m</a:t>
            </a:r>
            <a:r>
              <a:rPr lang="tr-TR" dirty="0" smtClean="0"/>
              <a:t>akinesine alınır içindeki kısa lifler, </a:t>
            </a:r>
            <a:r>
              <a:rPr lang="tr-TR" dirty="0" err="1" smtClean="0"/>
              <a:t>neps</a:t>
            </a:r>
            <a:r>
              <a:rPr lang="tr-TR" dirty="0" smtClean="0"/>
              <a:t> ve çepellerden ayrılır</a:t>
            </a:r>
          </a:p>
          <a:p>
            <a:r>
              <a:rPr lang="tr-TR" dirty="0" smtClean="0"/>
              <a:t>Elyaf paralelliği mükemmelleşir</a:t>
            </a:r>
          </a:p>
          <a:p>
            <a:r>
              <a:rPr lang="tr-TR" dirty="0" smtClean="0"/>
              <a:t>Penye pamuk ipliği kapasite tespitinde </a:t>
            </a:r>
            <a:r>
              <a:rPr lang="tr-TR" dirty="0" err="1" smtClean="0"/>
              <a:t>penyöz</a:t>
            </a:r>
            <a:r>
              <a:rPr lang="tr-TR" dirty="0" smtClean="0"/>
              <a:t> makinalarının kapasitesi ile vargellerin(ringlerin)</a:t>
            </a:r>
          </a:p>
          <a:p>
            <a:r>
              <a:rPr lang="tr-TR" dirty="0" smtClean="0"/>
              <a:t>Kapasiteleri karşılaştırılıp, dar boğaz olan makinaya göre kapasite hesapları yapılmalıdır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12" name="Oval 11"/>
          <p:cNvSpPr/>
          <p:nvPr/>
        </p:nvSpPr>
        <p:spPr>
          <a:xfrm>
            <a:off x="395536" y="3645024"/>
            <a:ext cx="7848872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 smtClean="0"/>
              <a:t>Penye Tarama Makinası kapasite Hesabı</a:t>
            </a:r>
            <a:endParaRPr lang="tr-TR" sz="2400" dirty="0"/>
          </a:p>
        </p:txBody>
      </p:sp>
      <p:sp>
        <p:nvSpPr>
          <p:cNvPr id="14" name="Metin kutusu 13"/>
          <p:cNvSpPr txBox="1"/>
          <p:nvPr/>
        </p:nvSpPr>
        <p:spPr>
          <a:xfrm>
            <a:off x="250996" y="5013176"/>
            <a:ext cx="91193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u="sng" dirty="0" smtClean="0"/>
              <a:t>Makine sayısı x Hız(m/</a:t>
            </a:r>
            <a:r>
              <a:rPr lang="tr-TR" u="sng" dirty="0" err="1" smtClean="0"/>
              <a:t>dk</a:t>
            </a:r>
            <a:r>
              <a:rPr lang="tr-TR" u="sng" dirty="0" smtClean="0"/>
              <a:t>) x Ağırlık (gr/</a:t>
            </a:r>
            <a:r>
              <a:rPr lang="tr-TR" u="sng" dirty="0" err="1" smtClean="0"/>
              <a:t>mt</a:t>
            </a:r>
            <a:r>
              <a:rPr lang="tr-TR" u="sng" dirty="0" smtClean="0"/>
              <a:t>) x kafa sayısı x 60 x 8 x 300 x 90R</a:t>
            </a:r>
            <a:r>
              <a:rPr lang="tr-TR" dirty="0" smtClean="0"/>
              <a:t> =..kg/yıl Penye bandı</a:t>
            </a:r>
            <a:endParaRPr lang="tr-TR" u="sng" dirty="0" smtClean="0"/>
          </a:p>
          <a:p>
            <a:r>
              <a:rPr lang="tr-TR" dirty="0" smtClean="0"/>
              <a:t>                                         1000 x 100</a:t>
            </a:r>
          </a:p>
          <a:p>
            <a:endParaRPr lang="tr-TR" dirty="0" smtClean="0"/>
          </a:p>
          <a:p>
            <a:r>
              <a:rPr lang="tr-TR" dirty="0" smtClean="0"/>
              <a:t>Hammadde ihtiyacı pamuktan %75 faydalanma ile hesaplanacaktır. ….kg x 100/75 şeklinde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396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b="1" dirty="0"/>
              <a:t>Pamuk </a:t>
            </a:r>
            <a:r>
              <a:rPr lang="tr-TR" b="1" dirty="0" smtClean="0"/>
              <a:t>İpliği-3</a:t>
            </a:r>
            <a:endParaRPr lang="en-US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17827B9E-9019-4F27-831F-8FC77C559AF5}" type="slidenum">
              <a:rPr lang="en-US" smtClean="0"/>
              <a:pPr algn="r">
                <a:defRPr/>
              </a:pPr>
              <a:t>9</a:t>
            </a:fld>
            <a:endParaRPr lang="en-US" dirty="0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4139952" y="1588"/>
            <a:ext cx="56515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 dirty="0">
                <a:solidFill>
                  <a:schemeClr val="tx2"/>
                </a:solidFill>
              </a:rPr>
              <a:t>Reel Sektör Ar-</a:t>
            </a:r>
            <a:r>
              <a:rPr lang="tr-TR" sz="2000" dirty="0" err="1">
                <a:solidFill>
                  <a:schemeClr val="tx2"/>
                </a:solidFill>
              </a:rPr>
              <a:t>Ge</a:t>
            </a:r>
            <a:r>
              <a:rPr lang="tr-TR" sz="2000" dirty="0">
                <a:solidFill>
                  <a:schemeClr val="tx2"/>
                </a:solidFill>
              </a:rPr>
              <a:t> ve Uygulama Dairesi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395536" y="1484784"/>
            <a:ext cx="2311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tr-TR" sz="2400" dirty="0" smtClean="0"/>
              <a:t>Open-</a:t>
            </a:r>
            <a:r>
              <a:rPr lang="tr-TR" sz="2400" dirty="0" err="1" smtClean="0"/>
              <a:t>End</a:t>
            </a:r>
            <a:r>
              <a:rPr lang="tr-TR" sz="2400" dirty="0" smtClean="0"/>
              <a:t> İplik</a:t>
            </a:r>
            <a:endParaRPr lang="tr-TR" sz="24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5618" y="692697"/>
            <a:ext cx="4014085" cy="1800199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>
            <a:off x="237864" y="2787025"/>
            <a:ext cx="90811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/>
              <a:t>Open-</a:t>
            </a:r>
            <a:r>
              <a:rPr lang="tr-TR" sz="2000" dirty="0" err="1" smtClean="0"/>
              <a:t>end</a:t>
            </a:r>
            <a:r>
              <a:rPr lang="tr-TR" sz="2000" dirty="0" smtClean="0"/>
              <a:t> iplik üretiminde hazırlamaların(tarak makinaları) iplik makinaların ihtiyacını</a:t>
            </a:r>
          </a:p>
          <a:p>
            <a:r>
              <a:rPr lang="tr-TR" sz="2000" dirty="0" smtClean="0"/>
              <a:t>Karşılayıp karşılamadığı hesaplarının gösterilmesi suretiyle kontrol edilmelidir</a:t>
            </a:r>
            <a:endParaRPr lang="tr-TR" sz="2000" dirty="0"/>
          </a:p>
        </p:txBody>
      </p:sp>
      <p:sp>
        <p:nvSpPr>
          <p:cNvPr id="8" name="Oval 7"/>
          <p:cNvSpPr/>
          <p:nvPr/>
        </p:nvSpPr>
        <p:spPr>
          <a:xfrm>
            <a:off x="504212" y="3573016"/>
            <a:ext cx="8028227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000" dirty="0"/>
              <a:t>NM (numara metrik)’e göre kapasite hesaplama şekli</a:t>
            </a:r>
          </a:p>
        </p:txBody>
      </p:sp>
      <p:sp>
        <p:nvSpPr>
          <p:cNvPr id="9" name="Metin kutusu 8"/>
          <p:cNvSpPr txBox="1"/>
          <p:nvPr/>
        </p:nvSpPr>
        <p:spPr>
          <a:xfrm>
            <a:off x="504213" y="4509120"/>
            <a:ext cx="7271478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u="sng" dirty="0" err="1" smtClean="0"/>
              <a:t>Mak</a:t>
            </a:r>
            <a:r>
              <a:rPr lang="tr-TR" sz="2000" u="sng" dirty="0" smtClean="0"/>
              <a:t> </a:t>
            </a:r>
            <a:r>
              <a:rPr lang="tr-TR" sz="2000" u="sng" dirty="0"/>
              <a:t>sayısı x </a:t>
            </a:r>
            <a:r>
              <a:rPr lang="tr-TR" sz="2000" u="sng" dirty="0" smtClean="0"/>
              <a:t>Rotor sayısı x Çıkış hızı(m/</a:t>
            </a:r>
            <a:r>
              <a:rPr lang="tr-TR" sz="2000" u="sng" dirty="0" err="1" smtClean="0"/>
              <a:t>dk</a:t>
            </a:r>
            <a:r>
              <a:rPr lang="tr-TR" sz="2000" u="sng" dirty="0"/>
              <a:t>) </a:t>
            </a:r>
            <a:r>
              <a:rPr lang="tr-TR" sz="2000" u="sng" dirty="0" smtClean="0"/>
              <a:t>x </a:t>
            </a:r>
            <a:r>
              <a:rPr lang="tr-TR" sz="2000" u="sng" dirty="0"/>
              <a:t>60 x 8 x 300 x </a:t>
            </a:r>
            <a:r>
              <a:rPr lang="tr-TR" sz="2000" u="sng" dirty="0" smtClean="0"/>
              <a:t>R</a:t>
            </a:r>
            <a:r>
              <a:rPr lang="tr-TR" sz="2000" dirty="0" smtClean="0"/>
              <a:t> </a:t>
            </a:r>
            <a:r>
              <a:rPr lang="tr-TR" sz="2000" dirty="0"/>
              <a:t>=..kg/yıl </a:t>
            </a:r>
            <a:endParaRPr lang="tr-TR" sz="2000" dirty="0" smtClean="0"/>
          </a:p>
          <a:p>
            <a:r>
              <a:rPr lang="tr-TR" sz="2000" dirty="0" smtClean="0"/>
              <a:t>                                 NM x 1000 </a:t>
            </a:r>
            <a:r>
              <a:rPr lang="tr-TR" sz="2000" dirty="0"/>
              <a:t>x </a:t>
            </a:r>
            <a:r>
              <a:rPr lang="tr-TR" sz="2000" dirty="0" smtClean="0"/>
              <a:t>100</a:t>
            </a:r>
          </a:p>
          <a:p>
            <a:endParaRPr lang="tr-TR" sz="2000" dirty="0" smtClean="0"/>
          </a:p>
          <a:p>
            <a:r>
              <a:rPr lang="tr-TR" sz="2000" dirty="0" smtClean="0"/>
              <a:t>Çıkış hızı = </a:t>
            </a:r>
            <a:r>
              <a:rPr lang="tr-TR" sz="2000" u="sng" dirty="0" smtClean="0"/>
              <a:t>Rotor devri                    </a:t>
            </a:r>
            <a:r>
              <a:rPr lang="tr-TR" sz="2000" dirty="0" smtClean="0"/>
              <a:t> =</a:t>
            </a:r>
            <a:r>
              <a:rPr lang="tr-TR" sz="2000" dirty="0" err="1" smtClean="0"/>
              <a:t>mt</a:t>
            </a:r>
            <a:r>
              <a:rPr lang="tr-TR" sz="2000" dirty="0" smtClean="0"/>
              <a:t>/</a:t>
            </a:r>
            <a:r>
              <a:rPr lang="tr-TR" sz="2000" dirty="0" err="1" smtClean="0"/>
              <a:t>dak</a:t>
            </a:r>
            <a:endParaRPr lang="tr-TR" sz="2000" u="sng" dirty="0" smtClean="0"/>
          </a:p>
          <a:p>
            <a:r>
              <a:rPr lang="tr-TR" sz="2000" dirty="0"/>
              <a:t> </a:t>
            </a:r>
            <a:r>
              <a:rPr lang="tr-TR" sz="2000" dirty="0" smtClean="0"/>
              <a:t>                T/m(metredeki büküm)</a:t>
            </a:r>
          </a:p>
          <a:p>
            <a:endParaRPr lang="tr-TR" sz="2000" dirty="0" smtClean="0"/>
          </a:p>
          <a:p>
            <a:r>
              <a:rPr lang="tr-TR" sz="2000" dirty="0" smtClean="0"/>
              <a:t>T/m = </a:t>
            </a:r>
            <a:r>
              <a:rPr lang="el-GR" sz="2000" dirty="0" smtClean="0"/>
              <a:t>α</a:t>
            </a:r>
            <a:r>
              <a:rPr lang="tr-TR" sz="2000" dirty="0" smtClean="0"/>
              <a:t> x √ NM           </a:t>
            </a:r>
            <a:r>
              <a:rPr lang="el-GR" sz="2000" dirty="0" smtClean="0"/>
              <a:t>α</a:t>
            </a:r>
            <a:r>
              <a:rPr lang="tr-TR" sz="2000" dirty="0" smtClean="0"/>
              <a:t> = Büküm Katsayısı       NM= 1.693 Ne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07852731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5587</TotalTime>
  <Words>1915</Words>
  <Application>Microsoft Office PowerPoint</Application>
  <PresentationFormat>Ekran Gösterisi (4:3)</PresentationFormat>
  <Paragraphs>307</Paragraphs>
  <Slides>24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5" baseType="lpstr">
      <vt:lpstr>Ofis Teması</vt:lpstr>
      <vt:lpstr>Reel Sektör Araştırma Geliştirme ve Uygulama Daire  Başkanlığı  Sanayi Müdürlüğü  TEKSTİL SANAYİ</vt:lpstr>
      <vt:lpstr>Tekstil, Örme ve Konfeksiyon Sanayi Kriterleri</vt:lpstr>
      <vt:lpstr>ELYAFIN HAZIRLANMASI, İPLİKHALİNE GETİRİLMESİ, DOKUNMASI VE TERBİYE İŞLEMLERİ </vt:lpstr>
      <vt:lpstr>Pamuk Çırçırlama-1</vt:lpstr>
      <vt:lpstr>Pamuk Çırçırlama-2</vt:lpstr>
      <vt:lpstr>Pamuk Çırçırlama-3</vt:lpstr>
      <vt:lpstr>Pamuk İpliği-1</vt:lpstr>
      <vt:lpstr>Pamuk İpliği-2</vt:lpstr>
      <vt:lpstr>Pamuk İpliği-3</vt:lpstr>
      <vt:lpstr>Yün İpliği-1</vt:lpstr>
      <vt:lpstr>Yün İpliği-2</vt:lpstr>
      <vt:lpstr>DOKUMALAR</vt:lpstr>
      <vt:lpstr>TEKSTİL BOYACILIĞI</vt:lpstr>
      <vt:lpstr>BASMA VE EMPRİME</vt:lpstr>
      <vt:lpstr>ÇORAP ÜRETİMİ</vt:lpstr>
      <vt:lpstr>ÖRME MAKİNALARI-1</vt:lpstr>
      <vt:lpstr>ÖRME MAKİNALARI-2</vt:lpstr>
      <vt:lpstr>BRODE VE NAKIŞ İŞLEME-1</vt:lpstr>
      <vt:lpstr>BRODE VE NAKIŞ İŞLEME-2</vt:lpstr>
      <vt:lpstr>HAZIR GİYİM-1</vt:lpstr>
      <vt:lpstr>HAZIR GİYİM-2</vt:lpstr>
      <vt:lpstr>HAZIR GİYİM-3</vt:lpstr>
      <vt:lpstr>HAZIR GİYİM-4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TEPAV R5</dc:creator>
  <cp:lastModifiedBy>tobb</cp:lastModifiedBy>
  <cp:revision>670</cp:revision>
  <cp:lastPrinted>2012-06-01T16:45:09Z</cp:lastPrinted>
  <dcterms:created xsi:type="dcterms:W3CDTF">2011-03-31T14:58:37Z</dcterms:created>
  <dcterms:modified xsi:type="dcterms:W3CDTF">2015-02-10T08:12:00Z</dcterms:modified>
</cp:coreProperties>
</file>